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71" r:id="rId2"/>
    <p:sldId id="313" r:id="rId3"/>
    <p:sldId id="315" r:id="rId4"/>
    <p:sldId id="259" r:id="rId5"/>
    <p:sldId id="291" r:id="rId6"/>
    <p:sldId id="300" r:id="rId7"/>
    <p:sldId id="320" r:id="rId8"/>
    <p:sldId id="318" r:id="rId9"/>
    <p:sldId id="279" r:id="rId10"/>
    <p:sldId id="283" r:id="rId11"/>
    <p:sldId id="285" r:id="rId12"/>
    <p:sldId id="302" r:id="rId13"/>
    <p:sldId id="314" r:id="rId14"/>
    <p:sldId id="303" r:id="rId15"/>
    <p:sldId id="304" r:id="rId16"/>
    <p:sldId id="305" r:id="rId17"/>
    <p:sldId id="307" r:id="rId18"/>
    <p:sldId id="287" r:id="rId19"/>
    <p:sldId id="292" r:id="rId20"/>
    <p:sldId id="322" r:id="rId21"/>
    <p:sldId id="308" r:id="rId22"/>
    <p:sldId id="316" r:id="rId23"/>
    <p:sldId id="317" r:id="rId24"/>
    <p:sldId id="323" r:id="rId25"/>
    <p:sldId id="270" r:id="rId26"/>
    <p:sldId id="286" r:id="rId27"/>
    <p:sldId id="2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3838"/>
    <a:srgbClr val="98C93D"/>
    <a:srgbClr val="93C33B"/>
    <a:srgbClr val="79A32D"/>
    <a:srgbClr val="000000"/>
    <a:srgbClr val="648825"/>
    <a:srgbClr val="6487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5274" autoAdjust="0"/>
  </p:normalViewPr>
  <p:slideViewPr>
    <p:cSldViewPr snapToGrid="0">
      <p:cViewPr varScale="1">
        <p:scale>
          <a:sx n="87" d="100"/>
          <a:sy n="87" d="100"/>
        </p:scale>
        <p:origin x="466" y="106"/>
      </p:cViewPr>
      <p:guideLst>
        <p:guide orient="horz" pos="2160"/>
        <p:guide pos="3840"/>
      </p:guideLst>
    </p:cSldViewPr>
  </p:slideViewPr>
  <p:notesTextViewPr>
    <p:cViewPr>
      <p:scale>
        <a:sx n="3" d="2"/>
        <a:sy n="3" d="2"/>
      </p:scale>
      <p:origin x="0" y="0"/>
    </p:cViewPr>
  </p:notesTextViewPr>
  <p:sorterViewPr>
    <p:cViewPr>
      <p:scale>
        <a:sx n="100" d="100"/>
        <a:sy n="100" d="100"/>
      </p:scale>
      <p:origin x="0" y="-6010"/>
    </p:cViewPr>
  </p:sorterViewPr>
  <p:notesViewPr>
    <p:cSldViewPr snapToGrid="0">
      <p:cViewPr varScale="1">
        <p:scale>
          <a:sx n="86" d="100"/>
          <a:sy n="86" d="100"/>
        </p:scale>
        <p:origin x="-309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54CA9B8-74BC-42CC-8AD2-E73F5E847AA6}" type="datetimeFigureOut">
              <a:rPr lang="en-US" smtClean="0"/>
              <a:t>8/7/2018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33F5EF-7B2D-436D-B831-F48ECB832F1E}"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40174A-38DD-41CA-A095-01F1CF3CF71D}" type="datetimeFigureOut">
              <a:rPr lang="en-US" smtClean="0"/>
              <a:t>8/7/2018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BD321C-5E83-4665-AD4F-C57058334188}" type="slidenum">
              <a:rPr lang="en-US" smtClean="0"/>
              <a:t>‹#›</a:t>
            </a:fld>
            <a:endParaRPr lang="en-US"/>
          </a:p>
        </p:txBody>
      </p:sp>
    </p:spTree>
    <p:extLst>
      <p:ext uri="{BB962C8B-B14F-4D97-AF65-F5344CB8AC3E}">
        <p14:creationId xmlns:p14="http://schemas.microsoft.com/office/powerpoint/2010/main" val="2333941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physical space covered by each MPI process is the same as the problem is scaled.</a:t>
            </a:r>
          </a:p>
          <a:p>
            <a:pPr marL="171450" indent="-171450">
              <a:buFont typeface="Arial" panose="020B0604020202020204" pitchFamily="34" charset="0"/>
              <a:buChar char="•"/>
            </a:pPr>
            <a:r>
              <a:rPr lang="en-US" dirty="0"/>
              <a:t>As the domain size is increased and more cores are added, more cores go to covering dead space.</a:t>
            </a:r>
          </a:p>
          <a:p>
            <a:pPr marL="171450" indent="-171450">
              <a:buFont typeface="Arial" panose="020B0604020202020204" pitchFamily="34" charset="0"/>
              <a:buChar char="•"/>
            </a:pPr>
            <a:r>
              <a:rPr lang="en-US" dirty="0"/>
              <a:t>Minor improvement may be achieved by tuning the gird layout but unable to balance both fluid and particle work and there are limitations on improvement because of the block-structure layout of MPI processes in MFIX.</a:t>
            </a:r>
          </a:p>
        </p:txBody>
      </p:sp>
      <p:sp>
        <p:nvSpPr>
          <p:cNvPr id="4" name="Slide Number Placeholder 3"/>
          <p:cNvSpPr>
            <a:spLocks noGrp="1"/>
          </p:cNvSpPr>
          <p:nvPr>
            <p:ph type="sldNum" sz="quarter" idx="10"/>
          </p:nvPr>
        </p:nvSpPr>
        <p:spPr/>
        <p:txBody>
          <a:bodyPr/>
          <a:lstStyle/>
          <a:p>
            <a:fld id="{C1BD321C-5E83-4665-AD4F-C57058334188}" type="slidenum">
              <a:rPr lang="en-US" smtClean="0"/>
              <a:t>11</a:t>
            </a:fld>
            <a:endParaRPr lang="en-US"/>
          </a:p>
        </p:txBody>
      </p:sp>
    </p:spTree>
    <p:extLst>
      <p:ext uri="{BB962C8B-B14F-4D97-AF65-F5344CB8AC3E}">
        <p14:creationId xmlns:p14="http://schemas.microsoft.com/office/powerpoint/2010/main" val="1639717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More grids than MPI processes gives us the ability to balance fluid work. This isn’t really an issue with cold flow but may become important when we start to look at reactions.</a:t>
            </a:r>
            <a:br>
              <a:rPr lang="en-US" dirty="0"/>
            </a:br>
            <a:endParaRPr lang="en-US" dirty="0"/>
          </a:p>
          <a:p>
            <a:pPr marL="171450" indent="-171450">
              <a:buFont typeface="Arial" panose="020B0604020202020204" pitchFamily="34" charset="0"/>
              <a:buChar char="•"/>
            </a:pPr>
            <a:r>
              <a:rPr lang="en-US" dirty="0"/>
              <a:t>Distributed and shared memory parallelism are managed at the function call level.</a:t>
            </a:r>
          </a:p>
        </p:txBody>
      </p:sp>
      <p:sp>
        <p:nvSpPr>
          <p:cNvPr id="4" name="Slide Number Placeholder 3"/>
          <p:cNvSpPr>
            <a:spLocks noGrp="1"/>
          </p:cNvSpPr>
          <p:nvPr>
            <p:ph type="sldNum" sz="quarter" idx="10"/>
          </p:nvPr>
        </p:nvSpPr>
        <p:spPr/>
        <p:txBody>
          <a:bodyPr/>
          <a:lstStyle/>
          <a:p>
            <a:fld id="{C1BD321C-5E83-4665-AD4F-C57058334188}" type="slidenum">
              <a:rPr lang="en-US" smtClean="0"/>
              <a:t>18</a:t>
            </a:fld>
            <a:endParaRPr lang="en-US"/>
          </a:p>
        </p:txBody>
      </p:sp>
    </p:spTree>
    <p:extLst>
      <p:ext uri="{BB962C8B-B14F-4D97-AF65-F5344CB8AC3E}">
        <p14:creationId xmlns:p14="http://schemas.microsoft.com/office/powerpoint/2010/main" val="639176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BD321C-5E83-4665-AD4F-C57058334188}" type="slidenum">
              <a:rPr lang="en-US" smtClean="0"/>
              <a:t>20</a:t>
            </a:fld>
            <a:endParaRPr lang="en-US"/>
          </a:p>
        </p:txBody>
      </p:sp>
    </p:spTree>
    <p:extLst>
      <p:ext uri="{BB962C8B-B14F-4D97-AF65-F5344CB8AC3E}">
        <p14:creationId xmlns:p14="http://schemas.microsoft.com/office/powerpoint/2010/main" val="42252117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37" t="32856" r="36" b="18203"/>
          <a:stretch/>
        </p:blipFill>
        <p:spPr bwMode="auto">
          <a:xfrm>
            <a:off x="0" y="2293258"/>
            <a:ext cx="12192000" cy="4601028"/>
          </a:xfrm>
          <a:prstGeom prst="rect">
            <a:avLst/>
          </a:prstGeom>
          <a:noFill/>
          <a:effectLst>
            <a:innerShdw blurRad="1270000" dist="50800" dir="5400000">
              <a:prstClr val="black">
                <a:alpha val="98000"/>
              </a:prstClr>
            </a:inn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5650" y="6337699"/>
            <a:ext cx="1431208"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70628" y="285430"/>
            <a:ext cx="9033029" cy="919232"/>
          </a:xfrm>
        </p:spPr>
        <p:txBody>
          <a:bodyPr anchor="b"/>
          <a:lstStyle>
            <a:lvl1pPr algn="l">
              <a:defRPr sz="6000" b="1">
                <a:solidFill>
                  <a:srgbClr val="373838"/>
                </a:solidFill>
              </a:defRPr>
            </a:lvl1pPr>
          </a:lstStyle>
          <a:p>
            <a:r>
              <a:rPr lang="en-US" dirty="0"/>
              <a:t>Master Cover Title</a:t>
            </a:r>
          </a:p>
        </p:txBody>
      </p:sp>
      <p:sp>
        <p:nvSpPr>
          <p:cNvPr id="38" name="Subtitle 2"/>
          <p:cNvSpPr>
            <a:spLocks noGrp="1"/>
          </p:cNvSpPr>
          <p:nvPr>
            <p:ph type="subTitle" idx="1" hasCustomPrompt="1"/>
          </p:nvPr>
        </p:nvSpPr>
        <p:spPr>
          <a:xfrm>
            <a:off x="270628" y="1208302"/>
            <a:ext cx="9033029" cy="373510"/>
          </a:xfrm>
        </p:spPr>
        <p:txBody>
          <a:bodyPr>
            <a:noAutofit/>
          </a:bodyPr>
          <a:lstStyle>
            <a:lvl1pPr marL="0" indent="0" algn="l">
              <a:buNone/>
              <a:defRPr sz="3200" b="1">
                <a:solidFill>
                  <a:srgbClr val="98C9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Subtitle</a:t>
            </a:r>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4099" y="284249"/>
            <a:ext cx="2307273" cy="917977"/>
          </a:xfrm>
          <a:prstGeom prst="rect">
            <a:avLst/>
          </a:prstGeom>
        </p:spPr>
      </p:pic>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4" name="Subtitle 2"/>
          <p:cNvSpPr txBox="1">
            <a:spLocks/>
          </p:cNvSpPr>
          <p:nvPr userDrawn="1"/>
        </p:nvSpPr>
        <p:spPr>
          <a:xfrm>
            <a:off x="270628" y="6319729"/>
            <a:ext cx="4869402" cy="4112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baseline="0" dirty="0">
                <a:solidFill>
                  <a:schemeClr val="bg1"/>
                </a:solidFill>
                <a:latin typeface="Garamond" panose="02020404030301010803" pitchFamily="18" charset="0"/>
              </a:rPr>
              <a:t>Solutions for Today </a:t>
            </a:r>
            <a:r>
              <a:rPr lang="en-US" sz="1800" b="1" i="0" kern="1200" dirty="0">
                <a:solidFill>
                  <a:schemeClr val="bg1"/>
                </a:solidFill>
                <a:effectLst/>
                <a:latin typeface="Garamond" panose="02020404030301010803" pitchFamily="18" charset="0"/>
                <a:ea typeface="+mn-ea"/>
                <a:cs typeface="+mn-cs"/>
              </a:rPr>
              <a:t>| </a:t>
            </a:r>
            <a:r>
              <a:rPr lang="en-US" sz="1800" b="1" i="0" baseline="0" dirty="0">
                <a:solidFill>
                  <a:schemeClr val="bg1"/>
                </a:solidFill>
                <a:latin typeface="Garamond" panose="02020404030301010803" pitchFamily="18" charset="0"/>
              </a:rPr>
              <a:t>Options for Tomorrow</a:t>
            </a:r>
          </a:p>
        </p:txBody>
      </p:sp>
    </p:spTree>
    <p:extLst>
      <p:ext uri="{BB962C8B-B14F-4D97-AF65-F5344CB8AC3E}">
        <p14:creationId xmlns:p14="http://schemas.microsoft.com/office/powerpoint/2010/main" val="530092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052" name="Picture 4" descr="http://www.zastavki.com/pictures/2560x1600/2009/Nature_Forest_The_road_through_the_national_park_017408_.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6167" b="13833"/>
          <a:stretch/>
        </p:blipFill>
        <p:spPr bwMode="auto">
          <a:xfrm>
            <a:off x="0" y="2293258"/>
            <a:ext cx="12192000" cy="4601028"/>
          </a:xfrm>
          <a:prstGeom prst="rect">
            <a:avLst/>
          </a:prstGeom>
          <a:noFill/>
          <a:effectLst>
            <a:innerShdw blurRad="1270000">
              <a:prstClr val="black"/>
            </a:inn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5650" y="6337699"/>
            <a:ext cx="1431208"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70628" y="285430"/>
            <a:ext cx="9033029" cy="919232"/>
          </a:xfrm>
        </p:spPr>
        <p:txBody>
          <a:bodyPr anchor="b"/>
          <a:lstStyle>
            <a:lvl1pPr algn="l">
              <a:defRPr sz="6000" b="1">
                <a:solidFill>
                  <a:srgbClr val="373838"/>
                </a:solidFill>
              </a:defRPr>
            </a:lvl1pPr>
          </a:lstStyle>
          <a:p>
            <a:r>
              <a:rPr lang="en-US" dirty="0"/>
              <a:t>Master Cover Title</a:t>
            </a:r>
          </a:p>
        </p:txBody>
      </p:sp>
      <p:sp>
        <p:nvSpPr>
          <p:cNvPr id="38" name="Subtitle 2"/>
          <p:cNvSpPr>
            <a:spLocks noGrp="1"/>
          </p:cNvSpPr>
          <p:nvPr>
            <p:ph type="subTitle" idx="1" hasCustomPrompt="1"/>
          </p:nvPr>
        </p:nvSpPr>
        <p:spPr>
          <a:xfrm>
            <a:off x="270628" y="1208302"/>
            <a:ext cx="9033029" cy="373510"/>
          </a:xfrm>
        </p:spPr>
        <p:txBody>
          <a:bodyPr>
            <a:noAutofit/>
          </a:bodyPr>
          <a:lstStyle>
            <a:lvl1pPr marL="0" indent="0" algn="l">
              <a:buNone/>
              <a:defRPr sz="3200" b="1">
                <a:solidFill>
                  <a:srgbClr val="98C9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Subtitle</a:t>
            </a:r>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4099" y="284249"/>
            <a:ext cx="2307273" cy="917977"/>
          </a:xfrm>
          <a:prstGeom prst="rect">
            <a:avLst/>
          </a:prstGeom>
        </p:spPr>
      </p:pic>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2" name="Subtitle 2"/>
          <p:cNvSpPr txBox="1">
            <a:spLocks/>
          </p:cNvSpPr>
          <p:nvPr userDrawn="1"/>
        </p:nvSpPr>
        <p:spPr>
          <a:xfrm>
            <a:off x="270628" y="6319729"/>
            <a:ext cx="4869402" cy="4112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baseline="0" dirty="0">
                <a:solidFill>
                  <a:schemeClr val="bg1"/>
                </a:solidFill>
                <a:latin typeface="Garamond" panose="02020404030301010803" pitchFamily="18" charset="0"/>
              </a:rPr>
              <a:t>Solutions for Today </a:t>
            </a:r>
            <a:r>
              <a:rPr lang="en-US" sz="1800" b="1" i="0" kern="1200" dirty="0">
                <a:solidFill>
                  <a:schemeClr val="bg1"/>
                </a:solidFill>
                <a:effectLst/>
                <a:latin typeface="Garamond" panose="02020404030301010803" pitchFamily="18" charset="0"/>
                <a:ea typeface="+mn-ea"/>
                <a:cs typeface="+mn-cs"/>
              </a:rPr>
              <a:t>| </a:t>
            </a:r>
            <a:r>
              <a:rPr lang="en-US" sz="1800" b="1" i="0" baseline="0" dirty="0">
                <a:solidFill>
                  <a:schemeClr val="bg1"/>
                </a:solidFill>
                <a:latin typeface="Garamond" panose="02020404030301010803" pitchFamily="18" charset="0"/>
              </a:rPr>
              <a:t>Options for Tomorrow</a:t>
            </a:r>
          </a:p>
        </p:txBody>
      </p:sp>
    </p:spTree>
    <p:extLst>
      <p:ext uri="{BB962C8B-B14F-4D97-AF65-F5344CB8AC3E}">
        <p14:creationId xmlns:p14="http://schemas.microsoft.com/office/powerpoint/2010/main" val="1987981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2" descr="http://rtv21.tv/web/wp-content/uploads/2015/04/pylon3.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9527" t="752" r="3726" b="2198"/>
          <a:stretch/>
        </p:blipFill>
        <p:spPr bwMode="auto">
          <a:xfrm flipH="1">
            <a:off x="6030899" y="-1"/>
            <a:ext cx="6161101" cy="6858001"/>
          </a:xfrm>
          <a:prstGeom prst="rect">
            <a:avLst/>
          </a:prstGeom>
          <a:noFill/>
          <a:effectLst>
            <a:innerShdw blurRad="1270000">
              <a:prstClr val="black">
                <a:alpha val="65000"/>
              </a:prstClr>
            </a:innerShdw>
          </a:effectLst>
          <a:extLst>
            <a:ext uri="{909E8E84-426E-40DD-AFC4-6F175D3DCCD1}">
              <a14:hiddenFill xmlns:a14="http://schemas.microsoft.com/office/drawing/2010/main">
                <a:solidFill>
                  <a:srgbClr val="FFFFFF"/>
                </a:solidFill>
              </a14:hiddenFill>
            </a:ext>
          </a:extLst>
        </p:spPr>
      </p:pic>
      <p:sp>
        <p:nvSpPr>
          <p:cNvPr id="20" name="Title 1"/>
          <p:cNvSpPr>
            <a:spLocks noGrp="1"/>
          </p:cNvSpPr>
          <p:nvPr>
            <p:ph type="ctrTitle" hasCustomPrompt="1"/>
          </p:nvPr>
        </p:nvSpPr>
        <p:spPr>
          <a:xfrm>
            <a:off x="221942" y="1202262"/>
            <a:ext cx="5557422" cy="2387600"/>
          </a:xfrm>
        </p:spPr>
        <p:txBody>
          <a:bodyPr anchor="b"/>
          <a:lstStyle>
            <a:lvl1pPr algn="ctr">
              <a:defRPr sz="6000" b="1">
                <a:solidFill>
                  <a:srgbClr val="373838"/>
                </a:solidFill>
              </a:defRPr>
            </a:lvl1pPr>
          </a:lstStyle>
          <a:p>
            <a:r>
              <a:rPr lang="en-US" dirty="0"/>
              <a:t>Master Cover Long Title</a:t>
            </a:r>
          </a:p>
        </p:txBody>
      </p:sp>
      <p:sp>
        <p:nvSpPr>
          <p:cNvPr id="21" name="Subtitle 2"/>
          <p:cNvSpPr>
            <a:spLocks noGrp="1"/>
          </p:cNvSpPr>
          <p:nvPr>
            <p:ph type="subTitle" idx="1" hasCustomPrompt="1"/>
          </p:nvPr>
        </p:nvSpPr>
        <p:spPr>
          <a:xfrm>
            <a:off x="221942" y="3681937"/>
            <a:ext cx="5557422" cy="1655762"/>
          </a:xfrm>
        </p:spPr>
        <p:txBody>
          <a:bodyPr/>
          <a:lstStyle>
            <a:lvl1pPr marL="0" indent="0" algn="ctr">
              <a:buNone/>
              <a:defRPr sz="2400" b="0">
                <a:solidFill>
                  <a:srgbClr val="3738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Subtitle</a:t>
            </a:r>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47016" y="5521633"/>
            <a:ext cx="2307273" cy="917977"/>
          </a:xfrm>
          <a:prstGeom prst="rect">
            <a:avLst/>
          </a:prstGeom>
        </p:spPr>
      </p:pic>
      <p:sp>
        <p:nvSpPr>
          <p:cNvPr id="27" name="Rectangle 26"/>
          <p:cNvSpPr/>
          <p:nvPr userDrawn="1"/>
        </p:nvSpPr>
        <p:spPr>
          <a:xfrm flipH="1">
            <a:off x="53265" y="-9526"/>
            <a:ext cx="70560" cy="6858001"/>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5400000">
            <a:off x="8554376" y="3220379"/>
            <a:ext cx="1114146" cy="6161100"/>
          </a:xfrm>
          <a:prstGeom prst="rect">
            <a:avLst/>
          </a:prstGeom>
          <a:gradFill flip="none" rotWithShape="1">
            <a:gsLst>
              <a:gs pos="0">
                <a:srgbClr val="373838">
                  <a:alpha val="0"/>
                </a:srgbClr>
              </a:gs>
              <a:gs pos="100000">
                <a:srgbClr val="000000">
                  <a:alpha val="37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56139" y="6338656"/>
            <a:ext cx="1824890" cy="44421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7364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alpha val="82000"/>
          </a:schemeClr>
        </a:solidFill>
        <a:effectLst/>
      </p:bgPr>
    </p:bg>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7703" r="36" b="18098"/>
          <a:stretch/>
        </p:blipFill>
        <p:spPr bwMode="auto">
          <a:xfrm>
            <a:off x="0" y="-1"/>
            <a:ext cx="12192000" cy="6958633"/>
          </a:xfrm>
          <a:prstGeom prst="rect">
            <a:avLst/>
          </a:prstGeom>
          <a:noFill/>
          <a:effectLst>
            <a:innerShdw blurRad="127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5" name="Round Single Corner Rectangle 14"/>
          <p:cNvSpPr/>
          <p:nvPr userDrawn="1"/>
        </p:nvSpPr>
        <p:spPr>
          <a:xfrm>
            <a:off x="127251" y="595084"/>
            <a:ext cx="8606971" cy="375920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p:cNvSpPr>
            <a:spLocks noGrp="1"/>
          </p:cNvSpPr>
          <p:nvPr>
            <p:ph type="ctrTitle" hasCustomPrompt="1"/>
          </p:nvPr>
        </p:nvSpPr>
        <p:spPr>
          <a:xfrm>
            <a:off x="647060" y="946589"/>
            <a:ext cx="7567352" cy="1697057"/>
          </a:xfrm>
        </p:spPr>
        <p:txBody>
          <a:bodyPr anchor="b"/>
          <a:lstStyle>
            <a:lvl1pPr algn="ctr">
              <a:defRPr sz="6000" b="1">
                <a:solidFill>
                  <a:srgbClr val="373838"/>
                </a:solidFill>
              </a:defRPr>
            </a:lvl1pPr>
          </a:lstStyle>
          <a:p>
            <a:r>
              <a:rPr lang="en-US" dirty="0"/>
              <a:t>Master Cover Longer Title</a:t>
            </a:r>
          </a:p>
        </p:txBody>
      </p:sp>
      <p:sp>
        <p:nvSpPr>
          <p:cNvPr id="25" name="Subtitle 2"/>
          <p:cNvSpPr>
            <a:spLocks noGrp="1"/>
          </p:cNvSpPr>
          <p:nvPr>
            <p:ph type="subTitle" idx="1" hasCustomPrompt="1"/>
          </p:nvPr>
        </p:nvSpPr>
        <p:spPr>
          <a:xfrm>
            <a:off x="647060" y="2745244"/>
            <a:ext cx="7567352" cy="954616"/>
          </a:xfrm>
        </p:spPr>
        <p:txBody>
          <a:bodyPr>
            <a:noAutofit/>
          </a:bodyPr>
          <a:lstStyle>
            <a:lvl1pPr marL="0" indent="0" algn="ctr">
              <a:buNone/>
              <a:defRPr sz="3200" b="0" baseline="0">
                <a:solidFill>
                  <a:srgbClr val="3738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Super-Long Subtitle with Names, Places, and Technologies</a:t>
            </a:r>
          </a:p>
        </p:txBody>
      </p:sp>
      <p:pic>
        <p:nvPicPr>
          <p:cNvPr id="34" name="Picture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2660" y="6329778"/>
            <a:ext cx="1861362" cy="453095"/>
          </a:xfrm>
          <a:prstGeom prst="rect">
            <a:avLst/>
          </a:prstGeom>
          <a:effectLst>
            <a:outerShdw blurRad="63500" sx="102000" sy="102000" algn="ctr" rotWithShape="0">
              <a:prstClr val="black">
                <a:alpha val="40000"/>
              </a:prstClr>
            </a:outerShdw>
          </a:effectLst>
        </p:spPr>
      </p:pic>
      <p:sp>
        <p:nvSpPr>
          <p:cNvPr id="8" name="Round Single Corner Rectangle 7"/>
          <p:cNvSpPr/>
          <p:nvPr userDrawn="1"/>
        </p:nvSpPr>
        <p:spPr>
          <a:xfrm flipH="1">
            <a:off x="8672076" y="4804229"/>
            <a:ext cx="3389706" cy="152555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71912" y="5004515"/>
            <a:ext cx="2865598" cy="1140114"/>
          </a:xfrm>
          <a:prstGeom prst="rect">
            <a:avLst/>
          </a:prstGeom>
        </p:spPr>
      </p:pic>
      <p:sp>
        <p:nvSpPr>
          <p:cNvPr id="14" name="Rectangle 13"/>
          <p:cNvSpPr/>
          <p:nvPr userDrawn="1"/>
        </p:nvSpPr>
        <p:spPr>
          <a:xfrm flipH="1">
            <a:off x="12126896" y="4804228"/>
            <a:ext cx="65101" cy="152555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flipH="1">
            <a:off x="-1" y="595084"/>
            <a:ext cx="65106" cy="375920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userDrawn="1"/>
        </p:nvCxnSpPr>
        <p:spPr>
          <a:xfrm>
            <a:off x="1041651" y="2729605"/>
            <a:ext cx="6778171" cy="15639"/>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72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3" name="Straight Connector 42"/>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dirty="0"/>
              <a:t>Master Page Title 1</a:t>
            </a:r>
          </a:p>
        </p:txBody>
      </p:sp>
      <p:sp>
        <p:nvSpPr>
          <p:cNvPr id="9" name="Subtitle 2"/>
          <p:cNvSpPr>
            <a:spLocks noGrp="1"/>
          </p:cNvSpPr>
          <p:nvPr>
            <p:ph type="subTitle" idx="13" hasCustomPrompt="1"/>
          </p:nvPr>
        </p:nvSpPr>
        <p:spPr>
          <a:xfrm>
            <a:off x="270628" y="778081"/>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54" name="Picture 53"/>
          <p:cNvPicPr>
            <a:picLocks noChangeAspect="1"/>
          </p:cNvPicPr>
          <p:nvPr userDrawn="1"/>
        </p:nvPicPr>
        <p:blipFill rotWithShape="1">
          <a:blip r:embed="rId3" cstate="print">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1936361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cxnSp>
        <p:nvCxnSpPr>
          <p:cNvPr id="43" name="Straight Connector 42"/>
          <p:cNvCxnSpPr/>
          <p:nvPr userDrawn="1"/>
        </p:nvCxnSpPr>
        <p:spPr>
          <a:xfrm>
            <a:off x="0" y="1176950"/>
            <a:ext cx="12192000"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54" name="Picture 53"/>
          <p:cNvPicPr>
            <a:picLocks noChangeAspect="1"/>
          </p:cNvPicPr>
          <p:nvPr userDrawn="1"/>
        </p:nvPicPr>
        <p:blipFill rotWithShape="1">
          <a:blip r:embed="rId3" cstate="print">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11" name="Title 1"/>
          <p:cNvSpPr>
            <a:spLocks noGrp="1"/>
          </p:cNvSpPr>
          <p:nvPr>
            <p:ph type="ctrTitle" hasCustomPrompt="1"/>
          </p:nvPr>
        </p:nvSpPr>
        <p:spPr>
          <a:xfrm>
            <a:off x="270628" y="146034"/>
            <a:ext cx="8810273" cy="1134678"/>
          </a:xfrm>
        </p:spPr>
        <p:txBody>
          <a:bodyPr anchor="b">
            <a:normAutofit/>
          </a:bodyPr>
          <a:lstStyle>
            <a:lvl1pPr algn="l">
              <a:defRPr sz="3600" b="1">
                <a:solidFill>
                  <a:srgbClr val="373838"/>
                </a:solidFill>
              </a:defRPr>
            </a:lvl1pPr>
          </a:lstStyle>
          <a:p>
            <a:r>
              <a:rPr lang="en-US" dirty="0"/>
              <a:t>Master Page Title 1</a:t>
            </a:r>
            <a:br>
              <a:rPr lang="en-US" dirty="0"/>
            </a:br>
            <a:r>
              <a:rPr lang="en-US" dirty="0"/>
              <a:t>Two Lines</a:t>
            </a:r>
          </a:p>
        </p:txBody>
      </p:sp>
    </p:spTree>
    <p:extLst>
      <p:ext uri="{BB962C8B-B14F-4D97-AF65-F5344CB8AC3E}">
        <p14:creationId xmlns:p14="http://schemas.microsoft.com/office/powerpoint/2010/main" val="1978112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r="54398" b="-7124"/>
          <a:stretch/>
        </p:blipFill>
        <p:spPr>
          <a:xfrm>
            <a:off x="270625" y="6390753"/>
            <a:ext cx="1717832" cy="430961"/>
          </a:xfrm>
          <a:prstGeom prst="rect">
            <a:avLst/>
          </a:prstGeom>
          <a:solidFill>
            <a:schemeClr val="bg1"/>
          </a:solidFill>
          <a:effectLst/>
        </p:spPr>
      </p:pic>
      <p:sp>
        <p:nvSpPr>
          <p:cNvPr id="28" name="Title 1"/>
          <p:cNvSpPr>
            <a:spLocks noGrp="1"/>
          </p:cNvSpPr>
          <p:nvPr>
            <p:ph type="ctrTitle" hasCustomPrompt="1"/>
          </p:nvPr>
        </p:nvSpPr>
        <p:spPr>
          <a:xfrm>
            <a:off x="270629" y="251390"/>
            <a:ext cx="5317372" cy="600980"/>
          </a:xfrm>
        </p:spPr>
        <p:txBody>
          <a:bodyPr anchor="b">
            <a:normAutofit/>
          </a:bodyPr>
          <a:lstStyle>
            <a:lvl1pPr algn="l">
              <a:defRPr sz="4000" b="1">
                <a:solidFill>
                  <a:srgbClr val="373838"/>
                </a:solidFill>
              </a:defRPr>
            </a:lvl1pPr>
          </a:lstStyle>
          <a:p>
            <a:r>
              <a:rPr lang="en-US" dirty="0"/>
              <a:t>Master Page Title 1</a:t>
            </a:r>
          </a:p>
        </p:txBody>
      </p:sp>
      <p:sp>
        <p:nvSpPr>
          <p:cNvPr id="29" name="Subtitle 2"/>
          <p:cNvSpPr>
            <a:spLocks noGrp="1"/>
          </p:cNvSpPr>
          <p:nvPr>
            <p:ph type="subTitle" idx="13" hasCustomPrompt="1"/>
          </p:nvPr>
        </p:nvSpPr>
        <p:spPr>
          <a:xfrm>
            <a:off x="270629" y="878777"/>
            <a:ext cx="5317372" cy="373510"/>
          </a:xfrm>
        </p:spPr>
        <p:txBody>
          <a:bodyPr>
            <a:noAutofit/>
          </a:bodyPr>
          <a:lstStyle>
            <a:lvl1pPr marL="0" indent="0" algn="l">
              <a:buNone/>
              <a:defRPr sz="1800" b="1">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55"/>
          <a:stretch/>
        </p:blipFill>
        <p:spPr>
          <a:xfrm>
            <a:off x="9374715" y="251390"/>
            <a:ext cx="2476834" cy="966537"/>
          </a:xfrm>
          <a:prstGeom prst="rect">
            <a:avLst/>
          </a:prstGeom>
        </p:spPr>
      </p:pic>
    </p:spTree>
    <p:extLst>
      <p:ext uri="{BB962C8B-B14F-4D97-AF65-F5344CB8AC3E}">
        <p14:creationId xmlns:p14="http://schemas.microsoft.com/office/powerpoint/2010/main" val="1927980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2809-195B-4C71-AF45-AF8015062DE4}" type="datetimeFigureOut">
              <a:rPr lang="en-US" smtClean="0"/>
              <a:pPr/>
              <a:t>8/7/2018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BBCF7-C2B2-490C-A676-4763179728A4}" type="slidenum">
              <a:rPr lang="en-US" smtClean="0"/>
              <a:pPr/>
              <a:t>‹#›</a:t>
            </a:fld>
            <a:endParaRPr lang="en-US"/>
          </a:p>
        </p:txBody>
      </p:sp>
    </p:spTree>
    <p:extLst>
      <p:ext uri="{BB962C8B-B14F-4D97-AF65-F5344CB8AC3E}">
        <p14:creationId xmlns:p14="http://schemas.microsoft.com/office/powerpoint/2010/main" val="1906583012"/>
      </p:ext>
    </p:extLst>
  </p:cSld>
  <p:clrMap bg1="lt1" tx1="dk1" bg2="lt2" tx2="dk2" accent1="accent1" accent2="accent2" accent3="accent3" accent4="accent4" accent5="accent5" accent6="accent6" hlink="hlink" folHlink="folHlink"/>
  <p:sldLayoutIdLst>
    <p:sldLayoutId id="2147483658" r:id="rId1"/>
    <p:sldLayoutId id="2147483672" r:id="rId2"/>
    <p:sldLayoutId id="2147483649" r:id="rId3"/>
    <p:sldLayoutId id="2147483660" r:id="rId4"/>
    <p:sldLayoutId id="2147483661" r:id="rId5"/>
    <p:sldLayoutId id="2147483670" r:id="rId6"/>
    <p:sldLayoutId id="2147483671" r:id="rId7"/>
  </p:sldLayoutIdLst>
  <p:txStyles>
    <p:titleStyle>
      <a:lvl1pPr algn="l" defTabSz="914400" rtl="0" eaLnBrk="1" latinLnBrk="0" hangingPunct="1">
        <a:lnSpc>
          <a:spcPct val="90000"/>
        </a:lnSpc>
        <a:spcBef>
          <a:spcPct val="0"/>
        </a:spcBef>
        <a:buNone/>
        <a:defRPr sz="4400" b="0" kern="1200">
          <a:solidFill>
            <a:srgbClr val="373838"/>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8.jp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gi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16.jpe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15.jpeg"/><Relationship Id="rId11" Type="http://schemas.openxmlformats.org/officeDocument/2006/relationships/image" Target="../media/image11.png"/><Relationship Id="rId5" Type="http://schemas.openxmlformats.org/officeDocument/2006/relationships/image" Target="../media/image13.png"/><Relationship Id="rId10" Type="http://schemas.openxmlformats.org/officeDocument/2006/relationships/image" Target="../media/image20.jpg"/><Relationship Id="rId4" Type="http://schemas.openxmlformats.org/officeDocument/2006/relationships/image" Target="../media/image12.png"/><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270628" y="971230"/>
            <a:ext cx="9033029" cy="919232"/>
          </a:xfrm>
        </p:spPr>
        <p:txBody>
          <a:bodyPr>
            <a:normAutofit fontScale="90000"/>
          </a:bodyPr>
          <a:lstStyle/>
          <a:p>
            <a:r>
              <a:rPr lang="en-US" dirty="0"/>
              <a:t>MFIX and Exascale Computing</a:t>
            </a:r>
          </a:p>
        </p:txBody>
      </p:sp>
      <p:sp>
        <p:nvSpPr>
          <p:cNvPr id="4" name="Subtitle 2"/>
          <p:cNvSpPr txBox="1">
            <a:spLocks/>
          </p:cNvSpPr>
          <p:nvPr/>
        </p:nvSpPr>
        <p:spPr>
          <a:xfrm>
            <a:off x="8215085" y="1960665"/>
            <a:ext cx="3976915" cy="2487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400" b="1" i="0" baseline="0" dirty="0">
                <a:solidFill>
                  <a:srgbClr val="373838"/>
                </a:solidFill>
                <a:latin typeface="Century Gothic" panose="020B0502020202020204" pitchFamily="34" charset="0"/>
              </a:rPr>
              <a:t>August 9, 2018</a:t>
            </a:r>
          </a:p>
        </p:txBody>
      </p:sp>
      <p:sp>
        <p:nvSpPr>
          <p:cNvPr id="7" name="Subtitle 5">
            <a:extLst>
              <a:ext uri="{FF2B5EF4-FFF2-40B4-BE49-F238E27FC236}">
                <a16:creationId xmlns:a16="http://schemas.microsoft.com/office/drawing/2014/main" id="{2B5CE491-A3DE-405E-BC01-80AA89ED0838}"/>
              </a:ext>
            </a:extLst>
          </p:cNvPr>
          <p:cNvSpPr>
            <a:spLocks noGrp="1"/>
          </p:cNvSpPr>
          <p:nvPr>
            <p:ph type="subTitle" idx="1"/>
          </p:nvPr>
        </p:nvSpPr>
        <p:spPr>
          <a:xfrm>
            <a:off x="270628" y="4038017"/>
            <a:ext cx="3749578" cy="1732163"/>
          </a:xfrm>
        </p:spPr>
        <p:txBody>
          <a:bodyPr/>
          <a:lstStyle/>
          <a:p>
            <a:r>
              <a:rPr lang="en-US" dirty="0">
                <a:solidFill>
                  <a:schemeClr val="bg1"/>
                </a:solidFill>
              </a:rPr>
              <a:t>Jordan Musser</a:t>
            </a:r>
          </a:p>
        </p:txBody>
      </p:sp>
    </p:spTree>
    <p:extLst>
      <p:ext uri="{BB962C8B-B14F-4D97-AF65-F5344CB8AC3E}">
        <p14:creationId xmlns:p14="http://schemas.microsoft.com/office/powerpoint/2010/main" val="190444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C9E681-74A3-4F78-8B0D-F7A2DDC3B74C}"/>
              </a:ext>
            </a:extLst>
          </p:cNvPr>
          <p:cNvPicPr>
            <a:picLocks noChangeAspect="1"/>
          </p:cNvPicPr>
          <p:nvPr/>
        </p:nvPicPr>
        <p:blipFill>
          <a:blip r:embed="rId2"/>
          <a:stretch>
            <a:fillRect/>
          </a:stretch>
        </p:blipFill>
        <p:spPr>
          <a:xfrm>
            <a:off x="7313443" y="1059295"/>
            <a:ext cx="3484953" cy="5188272"/>
          </a:xfrm>
          <a:prstGeom prst="rect">
            <a:avLst/>
          </a:prstGeom>
        </p:spPr>
      </p:pic>
      <p:sp>
        <p:nvSpPr>
          <p:cNvPr id="3" name="Title 2"/>
          <p:cNvSpPr>
            <a:spLocks noGrp="1"/>
          </p:cNvSpPr>
          <p:nvPr>
            <p:ph type="ctrTitle"/>
          </p:nvPr>
        </p:nvSpPr>
        <p:spPr/>
        <p:txBody>
          <a:bodyPr>
            <a:normAutofit fontScale="90000"/>
          </a:bodyPr>
          <a:lstStyle/>
          <a:p>
            <a:r>
              <a:rPr lang="en-US" dirty="0"/>
              <a:t>Where is MFIX-DEM today?</a:t>
            </a:r>
          </a:p>
        </p:txBody>
      </p:sp>
      <p:sp>
        <p:nvSpPr>
          <p:cNvPr id="4" name="Subtitle 3"/>
          <p:cNvSpPr>
            <a:spLocks noGrp="1"/>
          </p:cNvSpPr>
          <p:nvPr>
            <p:ph type="subTitle" idx="13"/>
          </p:nvPr>
        </p:nvSpPr>
        <p:spPr>
          <a:xfrm>
            <a:off x="270628" y="778081"/>
            <a:ext cx="11580921" cy="373510"/>
          </a:xfrm>
        </p:spPr>
        <p:txBody>
          <a:bodyPr/>
          <a:lstStyle/>
          <a:p>
            <a:r>
              <a:rPr lang="en-US" dirty="0"/>
              <a:t>MFIX-</a:t>
            </a:r>
            <a:r>
              <a:rPr lang="en-US" dirty="0" err="1"/>
              <a:t>Exa</a:t>
            </a:r>
            <a:r>
              <a:rPr lang="en-US" dirty="0"/>
              <a:t> KPP baseline (cont.)</a:t>
            </a:r>
          </a:p>
        </p:txBody>
      </p:sp>
      <p:cxnSp>
        <p:nvCxnSpPr>
          <p:cNvPr id="89" name="Straight Arrow Connector 88">
            <a:extLst>
              <a:ext uri="{FF2B5EF4-FFF2-40B4-BE49-F238E27FC236}">
                <a16:creationId xmlns:a16="http://schemas.microsoft.com/office/drawing/2014/main" id="{EB5BB555-675D-476F-94AA-A29D1D8D3050}"/>
              </a:ext>
            </a:extLst>
          </p:cNvPr>
          <p:cNvCxnSpPr>
            <a:cxnSpLocks/>
          </p:cNvCxnSpPr>
          <p:nvPr/>
        </p:nvCxnSpPr>
        <p:spPr>
          <a:xfrm>
            <a:off x="11332570" y="1151591"/>
            <a:ext cx="0" cy="5020712"/>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90" name="TextBox 89">
            <a:extLst>
              <a:ext uri="{FF2B5EF4-FFF2-40B4-BE49-F238E27FC236}">
                <a16:creationId xmlns:a16="http://schemas.microsoft.com/office/drawing/2014/main" id="{4B05E60C-4B88-40CA-ABE3-3692EDB496ED}"/>
              </a:ext>
            </a:extLst>
          </p:cNvPr>
          <p:cNvSpPr txBox="1"/>
          <p:nvPr/>
        </p:nvSpPr>
        <p:spPr>
          <a:xfrm>
            <a:off x="11085743" y="2926290"/>
            <a:ext cx="498806" cy="369332"/>
          </a:xfrm>
          <a:prstGeom prst="rect">
            <a:avLst/>
          </a:prstGeom>
          <a:solidFill>
            <a:schemeClr val="bg1"/>
          </a:solidFill>
        </p:spPr>
        <p:txBody>
          <a:bodyPr wrap="square" rtlCol="0">
            <a:spAutoFit/>
          </a:bodyPr>
          <a:lstStyle/>
          <a:p>
            <a:r>
              <a:rPr lang="en-US" dirty="0"/>
              <a:t>8m</a:t>
            </a:r>
          </a:p>
        </p:txBody>
      </p:sp>
      <p:cxnSp>
        <p:nvCxnSpPr>
          <p:cNvPr id="5" name="Straight Arrow Connector 4">
            <a:extLst>
              <a:ext uri="{FF2B5EF4-FFF2-40B4-BE49-F238E27FC236}">
                <a16:creationId xmlns:a16="http://schemas.microsoft.com/office/drawing/2014/main" id="{61999A54-990B-4108-829E-AFA866C92946}"/>
              </a:ext>
            </a:extLst>
          </p:cNvPr>
          <p:cNvCxnSpPr>
            <a:cxnSpLocks/>
          </p:cNvCxnSpPr>
          <p:nvPr/>
        </p:nvCxnSpPr>
        <p:spPr>
          <a:xfrm flipV="1">
            <a:off x="7061465" y="2774702"/>
            <a:ext cx="1467530" cy="1774490"/>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Content Placeholder 1">
            <a:extLst>
              <a:ext uri="{FF2B5EF4-FFF2-40B4-BE49-F238E27FC236}">
                <a16:creationId xmlns:a16="http://schemas.microsoft.com/office/drawing/2014/main" id="{275D78A3-6564-4E20-9980-5B6875E5A69A}"/>
              </a:ext>
            </a:extLst>
          </p:cNvPr>
          <p:cNvSpPr txBox="1">
            <a:spLocks/>
          </p:cNvSpPr>
          <p:nvPr/>
        </p:nvSpPr>
        <p:spPr>
          <a:xfrm>
            <a:off x="6496375" y="1869541"/>
            <a:ext cx="1958809" cy="82195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0" dirty="0"/>
              <a:t>Problem scaled by doubling lengths in all directions.</a:t>
            </a:r>
          </a:p>
        </p:txBody>
      </p:sp>
      <p:cxnSp>
        <p:nvCxnSpPr>
          <p:cNvPr id="25" name="Straight Arrow Connector 24">
            <a:extLst>
              <a:ext uri="{FF2B5EF4-FFF2-40B4-BE49-F238E27FC236}">
                <a16:creationId xmlns:a16="http://schemas.microsoft.com/office/drawing/2014/main" id="{425A1BFC-CDAD-4725-A050-D070FA4D6064}"/>
              </a:ext>
            </a:extLst>
          </p:cNvPr>
          <p:cNvCxnSpPr>
            <a:cxnSpLocks/>
          </p:cNvCxnSpPr>
          <p:nvPr/>
        </p:nvCxnSpPr>
        <p:spPr>
          <a:xfrm>
            <a:off x="7151095" y="5534025"/>
            <a:ext cx="0" cy="638278"/>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0C003212-2B97-41E9-89F3-9C3065211370}"/>
              </a:ext>
            </a:extLst>
          </p:cNvPr>
          <p:cNvSpPr txBox="1"/>
          <p:nvPr/>
        </p:nvSpPr>
        <p:spPr>
          <a:xfrm>
            <a:off x="6706669" y="5668498"/>
            <a:ext cx="498806" cy="369332"/>
          </a:xfrm>
          <a:prstGeom prst="rect">
            <a:avLst/>
          </a:prstGeom>
          <a:noFill/>
        </p:spPr>
        <p:txBody>
          <a:bodyPr wrap="square" rtlCol="0">
            <a:spAutoFit/>
          </a:bodyPr>
          <a:lstStyle/>
          <a:p>
            <a:r>
              <a:rPr lang="en-US" dirty="0"/>
              <a:t>1m</a:t>
            </a:r>
          </a:p>
        </p:txBody>
      </p:sp>
      <p:pic>
        <p:nvPicPr>
          <p:cNvPr id="16" name="Picture 15">
            <a:extLst>
              <a:ext uri="{FF2B5EF4-FFF2-40B4-BE49-F238E27FC236}">
                <a16:creationId xmlns:a16="http://schemas.microsoft.com/office/drawing/2014/main" id="{2D916A30-359E-4609-BEDD-58966C4353A5}"/>
              </a:ext>
            </a:extLst>
          </p:cNvPr>
          <p:cNvPicPr>
            <a:picLocks noChangeAspect="1"/>
          </p:cNvPicPr>
          <p:nvPr/>
        </p:nvPicPr>
        <p:blipFill>
          <a:blip r:embed="rId3"/>
          <a:stretch>
            <a:fillRect/>
          </a:stretch>
        </p:blipFill>
        <p:spPr>
          <a:xfrm>
            <a:off x="175102" y="1863514"/>
            <a:ext cx="5585521" cy="3434123"/>
          </a:xfrm>
          <a:prstGeom prst="rect">
            <a:avLst/>
          </a:prstGeom>
        </p:spPr>
      </p:pic>
      <p:sp>
        <p:nvSpPr>
          <p:cNvPr id="17" name="Content Placeholder 1">
            <a:extLst>
              <a:ext uri="{FF2B5EF4-FFF2-40B4-BE49-F238E27FC236}">
                <a16:creationId xmlns:a16="http://schemas.microsoft.com/office/drawing/2014/main" id="{20DA8407-B635-463A-A93D-D81B966177D2}"/>
              </a:ext>
            </a:extLst>
          </p:cNvPr>
          <p:cNvSpPr txBox="1">
            <a:spLocks/>
          </p:cNvSpPr>
          <p:nvPr/>
        </p:nvSpPr>
        <p:spPr>
          <a:xfrm>
            <a:off x="591394" y="5297637"/>
            <a:ext cx="4085709" cy="3682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0" dirty="0"/>
              <a:t>*Averages were taken over ten steps.</a:t>
            </a:r>
          </a:p>
        </p:txBody>
      </p:sp>
      <p:cxnSp>
        <p:nvCxnSpPr>
          <p:cNvPr id="19" name="Straight Arrow Connector 18">
            <a:extLst>
              <a:ext uri="{FF2B5EF4-FFF2-40B4-BE49-F238E27FC236}">
                <a16:creationId xmlns:a16="http://schemas.microsoft.com/office/drawing/2014/main" id="{DDE956AE-DE4F-4C30-B96F-D7CD30CB45FA}"/>
              </a:ext>
            </a:extLst>
          </p:cNvPr>
          <p:cNvCxnSpPr>
            <a:cxnSpLocks/>
          </p:cNvCxnSpPr>
          <p:nvPr/>
        </p:nvCxnSpPr>
        <p:spPr>
          <a:xfrm>
            <a:off x="2703731" y="3013214"/>
            <a:ext cx="911384"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27366D10-D615-4D79-A2DC-B7D3EFFCF367}"/>
              </a:ext>
            </a:extLst>
          </p:cNvPr>
          <p:cNvCxnSpPr>
            <a:cxnSpLocks/>
          </p:cNvCxnSpPr>
          <p:nvPr/>
        </p:nvCxnSpPr>
        <p:spPr>
          <a:xfrm flipH="1">
            <a:off x="1891890" y="3294993"/>
            <a:ext cx="762288"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078DF6F7-A121-4D95-A323-ABA63A6302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3362" y="6307484"/>
            <a:ext cx="1524486" cy="412269"/>
          </a:xfrm>
          <a:prstGeom prst="rect">
            <a:avLst/>
          </a:prstGeom>
        </p:spPr>
      </p:pic>
    </p:spTree>
    <p:extLst>
      <p:ext uri="{BB962C8B-B14F-4D97-AF65-F5344CB8AC3E}">
        <p14:creationId xmlns:p14="http://schemas.microsoft.com/office/powerpoint/2010/main" val="981192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83B4F0-5621-4AAA-A49A-13C6C17DC108}"/>
              </a:ext>
            </a:extLst>
          </p:cNvPr>
          <p:cNvPicPr>
            <a:picLocks noChangeAspect="1"/>
          </p:cNvPicPr>
          <p:nvPr/>
        </p:nvPicPr>
        <p:blipFill>
          <a:blip r:embed="rId3"/>
          <a:stretch>
            <a:fillRect/>
          </a:stretch>
        </p:blipFill>
        <p:spPr>
          <a:xfrm>
            <a:off x="2044947" y="1065722"/>
            <a:ext cx="3665913" cy="5186381"/>
          </a:xfrm>
          <a:prstGeom prst="rect">
            <a:avLst/>
          </a:prstGeom>
        </p:spPr>
      </p:pic>
      <p:sp>
        <p:nvSpPr>
          <p:cNvPr id="3" name="Title 2"/>
          <p:cNvSpPr>
            <a:spLocks noGrp="1"/>
          </p:cNvSpPr>
          <p:nvPr>
            <p:ph type="ctrTitle"/>
          </p:nvPr>
        </p:nvSpPr>
        <p:spPr/>
        <p:txBody>
          <a:bodyPr>
            <a:normAutofit fontScale="90000"/>
          </a:bodyPr>
          <a:lstStyle/>
          <a:p>
            <a:r>
              <a:rPr lang="en-US" dirty="0"/>
              <a:t>Where is MFIX-DEM today?</a:t>
            </a:r>
          </a:p>
        </p:txBody>
      </p:sp>
      <p:sp>
        <p:nvSpPr>
          <p:cNvPr id="4" name="Subtitle 3"/>
          <p:cNvSpPr>
            <a:spLocks noGrp="1"/>
          </p:cNvSpPr>
          <p:nvPr>
            <p:ph type="subTitle" idx="13"/>
          </p:nvPr>
        </p:nvSpPr>
        <p:spPr/>
        <p:txBody>
          <a:bodyPr/>
          <a:lstStyle/>
          <a:p>
            <a:r>
              <a:rPr lang="en-US" dirty="0"/>
              <a:t>MFIX-</a:t>
            </a:r>
            <a:r>
              <a:rPr lang="en-US" dirty="0" err="1"/>
              <a:t>Exa</a:t>
            </a:r>
            <a:r>
              <a:rPr lang="en-US" dirty="0"/>
              <a:t> KPP baseline (cont.)</a:t>
            </a:r>
          </a:p>
        </p:txBody>
      </p:sp>
      <p:pic>
        <p:nvPicPr>
          <p:cNvPr id="5" name="Picture 4">
            <a:extLst>
              <a:ext uri="{FF2B5EF4-FFF2-40B4-BE49-F238E27FC236}">
                <a16:creationId xmlns:a16="http://schemas.microsoft.com/office/drawing/2014/main" id="{C3233F5C-40C0-48B0-92B4-898B06362AA7}"/>
              </a:ext>
            </a:extLst>
          </p:cNvPr>
          <p:cNvPicPr>
            <a:picLocks noChangeAspect="1"/>
          </p:cNvPicPr>
          <p:nvPr/>
        </p:nvPicPr>
        <p:blipFill rotWithShape="1">
          <a:blip r:embed="rId4">
            <a:extLst>
              <a:ext uri="{28A0092B-C50C-407E-A947-70E740481C1C}">
                <a14:useLocalDpi xmlns:a14="http://schemas.microsoft.com/office/drawing/2010/main" val="0"/>
              </a:ext>
            </a:extLst>
          </a:blip>
          <a:srcRect l="25668" t="2195" r="22901" b="2545"/>
          <a:stretch/>
        </p:blipFill>
        <p:spPr>
          <a:xfrm>
            <a:off x="9883120" y="1057275"/>
            <a:ext cx="1551530" cy="5108959"/>
          </a:xfrm>
          <a:prstGeom prst="rect">
            <a:avLst/>
          </a:prstGeom>
        </p:spPr>
      </p:pic>
      <p:sp>
        <p:nvSpPr>
          <p:cNvPr id="20" name="Content Placeholder 1">
            <a:extLst>
              <a:ext uri="{FF2B5EF4-FFF2-40B4-BE49-F238E27FC236}">
                <a16:creationId xmlns:a16="http://schemas.microsoft.com/office/drawing/2014/main" id="{D5431EC1-4365-4315-A9AA-48D246254838}"/>
              </a:ext>
            </a:extLst>
          </p:cNvPr>
          <p:cNvSpPr txBox="1">
            <a:spLocks/>
          </p:cNvSpPr>
          <p:nvPr/>
        </p:nvSpPr>
        <p:spPr>
          <a:xfrm>
            <a:off x="181968" y="1964732"/>
            <a:ext cx="3861409" cy="164702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0" dirty="0"/>
              <a:t>Naïve domain decomposition assigns cores to “dead space” where there is no fluid or particle work.</a:t>
            </a:r>
          </a:p>
        </p:txBody>
      </p:sp>
      <p:cxnSp>
        <p:nvCxnSpPr>
          <p:cNvPr id="25" name="Straight Arrow Connector 24">
            <a:extLst>
              <a:ext uri="{FF2B5EF4-FFF2-40B4-BE49-F238E27FC236}">
                <a16:creationId xmlns:a16="http://schemas.microsoft.com/office/drawing/2014/main" id="{0D711888-7825-49BC-91F9-4A7BAE99F23D}"/>
              </a:ext>
            </a:extLst>
          </p:cNvPr>
          <p:cNvCxnSpPr>
            <a:cxnSpLocks/>
          </p:cNvCxnSpPr>
          <p:nvPr/>
        </p:nvCxnSpPr>
        <p:spPr>
          <a:xfrm>
            <a:off x="6021383" y="1151591"/>
            <a:ext cx="0" cy="5020712"/>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5C1C3D78-864E-44EA-A790-1035469EC28B}"/>
              </a:ext>
            </a:extLst>
          </p:cNvPr>
          <p:cNvSpPr txBox="1"/>
          <p:nvPr/>
        </p:nvSpPr>
        <p:spPr>
          <a:xfrm>
            <a:off x="5774556" y="3014168"/>
            <a:ext cx="498806" cy="369332"/>
          </a:xfrm>
          <a:prstGeom prst="rect">
            <a:avLst/>
          </a:prstGeom>
          <a:solidFill>
            <a:schemeClr val="bg1"/>
          </a:solidFill>
        </p:spPr>
        <p:txBody>
          <a:bodyPr wrap="square" rtlCol="0">
            <a:spAutoFit/>
          </a:bodyPr>
          <a:lstStyle/>
          <a:p>
            <a:r>
              <a:rPr lang="en-US" dirty="0"/>
              <a:t>8m</a:t>
            </a:r>
          </a:p>
        </p:txBody>
      </p:sp>
      <p:cxnSp>
        <p:nvCxnSpPr>
          <p:cNvPr id="27" name="Straight Arrow Connector 26">
            <a:extLst>
              <a:ext uri="{FF2B5EF4-FFF2-40B4-BE49-F238E27FC236}">
                <a16:creationId xmlns:a16="http://schemas.microsoft.com/office/drawing/2014/main" id="{04DE2035-7107-4D8C-8709-AABA1279BFA6}"/>
              </a:ext>
            </a:extLst>
          </p:cNvPr>
          <p:cNvCxnSpPr>
            <a:cxnSpLocks/>
          </p:cNvCxnSpPr>
          <p:nvPr/>
        </p:nvCxnSpPr>
        <p:spPr>
          <a:xfrm>
            <a:off x="11860799" y="1151591"/>
            <a:ext cx="0" cy="5020712"/>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6F451467-7525-4EA3-9160-35BD0E343FE5}"/>
              </a:ext>
            </a:extLst>
          </p:cNvPr>
          <p:cNvSpPr txBox="1"/>
          <p:nvPr/>
        </p:nvSpPr>
        <p:spPr>
          <a:xfrm>
            <a:off x="11602146" y="3014168"/>
            <a:ext cx="498806" cy="369332"/>
          </a:xfrm>
          <a:prstGeom prst="rect">
            <a:avLst/>
          </a:prstGeom>
          <a:solidFill>
            <a:schemeClr val="bg1"/>
          </a:solidFill>
        </p:spPr>
        <p:txBody>
          <a:bodyPr wrap="square" rtlCol="0">
            <a:spAutoFit/>
          </a:bodyPr>
          <a:lstStyle/>
          <a:p>
            <a:r>
              <a:rPr lang="en-US" dirty="0"/>
              <a:t>1m</a:t>
            </a:r>
          </a:p>
        </p:txBody>
      </p:sp>
      <p:cxnSp>
        <p:nvCxnSpPr>
          <p:cNvPr id="29" name="Straight Arrow Connector 28">
            <a:extLst>
              <a:ext uri="{FF2B5EF4-FFF2-40B4-BE49-F238E27FC236}">
                <a16:creationId xmlns:a16="http://schemas.microsoft.com/office/drawing/2014/main" id="{65BB174A-A3CC-48F0-855A-7D7441599D15}"/>
              </a:ext>
            </a:extLst>
          </p:cNvPr>
          <p:cNvCxnSpPr>
            <a:cxnSpLocks/>
          </p:cNvCxnSpPr>
          <p:nvPr/>
        </p:nvCxnSpPr>
        <p:spPr>
          <a:xfrm>
            <a:off x="8953499" y="1841020"/>
            <a:ext cx="914400" cy="0"/>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FAE44FE-196F-45ED-9B2E-34862E008737}"/>
              </a:ext>
            </a:extLst>
          </p:cNvPr>
          <p:cNvCxnSpPr>
            <a:cxnSpLocks/>
          </p:cNvCxnSpPr>
          <p:nvPr/>
        </p:nvCxnSpPr>
        <p:spPr>
          <a:xfrm flipH="1">
            <a:off x="5638800" y="4400545"/>
            <a:ext cx="914400" cy="0"/>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Content Placeholder 1">
            <a:extLst>
              <a:ext uri="{FF2B5EF4-FFF2-40B4-BE49-F238E27FC236}">
                <a16:creationId xmlns:a16="http://schemas.microsoft.com/office/drawing/2014/main" id="{01DC9EBA-150F-4327-A809-B715F1CBFDE7}"/>
              </a:ext>
            </a:extLst>
          </p:cNvPr>
          <p:cNvSpPr txBox="1">
            <a:spLocks/>
          </p:cNvSpPr>
          <p:nvPr/>
        </p:nvSpPr>
        <p:spPr>
          <a:xfrm>
            <a:off x="6347098" y="1669404"/>
            <a:ext cx="3122703" cy="75471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0" dirty="0"/>
              <a:t>Initial problem size</a:t>
            </a:r>
          </a:p>
          <a:p>
            <a:pPr marL="0" indent="0" algn="ctr">
              <a:buNone/>
            </a:pPr>
            <a:r>
              <a:rPr lang="en-US" sz="1800" b="0" dirty="0"/>
              <a:t>1 KNL node (64 cores)</a:t>
            </a:r>
          </a:p>
          <a:p>
            <a:pPr marL="0" indent="0" algn="ctr">
              <a:buNone/>
            </a:pPr>
            <a:r>
              <a:rPr lang="en-US" sz="1800" b="0" dirty="0"/>
              <a:t>2x16x2 domain decomposition</a:t>
            </a:r>
          </a:p>
        </p:txBody>
      </p:sp>
      <p:sp>
        <p:nvSpPr>
          <p:cNvPr id="34" name="Content Placeholder 1">
            <a:extLst>
              <a:ext uri="{FF2B5EF4-FFF2-40B4-BE49-F238E27FC236}">
                <a16:creationId xmlns:a16="http://schemas.microsoft.com/office/drawing/2014/main" id="{398B79FF-A807-41E1-93F4-691B9C0809FB}"/>
              </a:ext>
            </a:extLst>
          </p:cNvPr>
          <p:cNvSpPr txBox="1">
            <a:spLocks/>
          </p:cNvSpPr>
          <p:nvPr/>
        </p:nvSpPr>
        <p:spPr>
          <a:xfrm>
            <a:off x="6137010" y="4213298"/>
            <a:ext cx="3542880" cy="75471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0" dirty="0"/>
              <a:t>Largest scaled size</a:t>
            </a:r>
          </a:p>
          <a:p>
            <a:pPr marL="0" indent="0" algn="ctr">
              <a:buNone/>
            </a:pPr>
            <a:r>
              <a:rPr lang="en-US" sz="1800" b="0" dirty="0"/>
              <a:t>512 KNL nodes (32,768 cores)</a:t>
            </a:r>
          </a:p>
          <a:p>
            <a:pPr marL="0" indent="0" algn="ctr">
              <a:buNone/>
            </a:pPr>
            <a:r>
              <a:rPr lang="en-US" sz="1800" b="0" dirty="0"/>
              <a:t>16x128x16 domain decomposition</a:t>
            </a:r>
          </a:p>
        </p:txBody>
      </p:sp>
      <p:pic>
        <p:nvPicPr>
          <p:cNvPr id="15" name="Picture 14">
            <a:extLst>
              <a:ext uri="{FF2B5EF4-FFF2-40B4-BE49-F238E27FC236}">
                <a16:creationId xmlns:a16="http://schemas.microsoft.com/office/drawing/2014/main" id="{FEB8AFA6-6957-4E62-9B91-A3ECB1AC52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3362" y="6307484"/>
            <a:ext cx="1524486" cy="412269"/>
          </a:xfrm>
          <a:prstGeom prst="rect">
            <a:avLst/>
          </a:prstGeom>
        </p:spPr>
      </p:pic>
    </p:spTree>
    <p:extLst>
      <p:ext uri="{BB962C8B-B14F-4D97-AF65-F5344CB8AC3E}">
        <p14:creationId xmlns:p14="http://schemas.microsoft.com/office/powerpoint/2010/main" val="3760726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538675-0D69-4FA0-A07D-94720AB1574C}"/>
              </a:ext>
            </a:extLst>
          </p:cNvPr>
          <p:cNvSpPr>
            <a:spLocks noGrp="1"/>
          </p:cNvSpPr>
          <p:nvPr>
            <p:ph idx="1"/>
          </p:nvPr>
        </p:nvSpPr>
        <p:spPr>
          <a:xfrm>
            <a:off x="270628" y="1544980"/>
            <a:ext cx="6844875" cy="4010336"/>
          </a:xfrm>
        </p:spPr>
        <p:txBody>
          <a:bodyPr/>
          <a:lstStyle/>
          <a:p>
            <a:pPr marL="0" indent="0">
              <a:buNone/>
            </a:pPr>
            <a:r>
              <a:rPr lang="en-US" dirty="0"/>
              <a:t>Fluid solver (SIMPLE) is also problematic</a:t>
            </a:r>
          </a:p>
          <a:p>
            <a:endParaRPr lang="en-US" dirty="0"/>
          </a:p>
          <a:p>
            <a:pPr>
              <a:lnSpc>
                <a:spcPct val="150000"/>
              </a:lnSpc>
            </a:pPr>
            <a:r>
              <a:rPr lang="en-US" b="0" dirty="0"/>
              <a:t>Two iterations per time step (minimum)</a:t>
            </a:r>
          </a:p>
          <a:p>
            <a:pPr>
              <a:lnSpc>
                <a:spcPct val="150000"/>
              </a:lnSpc>
            </a:pPr>
            <a:r>
              <a:rPr lang="en-US" b="0" dirty="0"/>
              <a:t>Four linear solves per iteration</a:t>
            </a:r>
          </a:p>
          <a:p>
            <a:pPr>
              <a:lnSpc>
                <a:spcPct val="150000"/>
              </a:lnSpc>
            </a:pPr>
            <a:r>
              <a:rPr lang="en-US" b="0" dirty="0"/>
              <a:t>Iterative linear solver (</a:t>
            </a:r>
            <a:r>
              <a:rPr lang="en-US" b="0" dirty="0" err="1"/>
              <a:t>BiCGstab</a:t>
            </a:r>
            <a:r>
              <a:rPr lang="en-US" b="0" dirty="0"/>
              <a:t>)</a:t>
            </a:r>
          </a:p>
          <a:p>
            <a:pPr marL="0" indent="0">
              <a:buNone/>
            </a:pPr>
            <a:endParaRPr lang="en-US" dirty="0"/>
          </a:p>
        </p:txBody>
      </p:sp>
      <p:sp>
        <p:nvSpPr>
          <p:cNvPr id="3" name="Title 2">
            <a:extLst>
              <a:ext uri="{FF2B5EF4-FFF2-40B4-BE49-F238E27FC236}">
                <a16:creationId xmlns:a16="http://schemas.microsoft.com/office/drawing/2014/main" id="{7BC3FA75-AC0C-431C-A3A9-FB68CE907D1D}"/>
              </a:ext>
            </a:extLst>
          </p:cNvPr>
          <p:cNvSpPr>
            <a:spLocks noGrp="1"/>
          </p:cNvSpPr>
          <p:nvPr>
            <p:ph type="ctrTitle"/>
          </p:nvPr>
        </p:nvSpPr>
        <p:spPr/>
        <p:txBody>
          <a:bodyPr>
            <a:normAutofit fontScale="90000"/>
          </a:bodyPr>
          <a:lstStyle/>
          <a:p>
            <a:r>
              <a:rPr lang="en-US" dirty="0"/>
              <a:t>Where is MFIX-DEM today?</a:t>
            </a:r>
          </a:p>
        </p:txBody>
      </p:sp>
      <p:sp>
        <p:nvSpPr>
          <p:cNvPr id="4" name="Subtitle 3">
            <a:extLst>
              <a:ext uri="{FF2B5EF4-FFF2-40B4-BE49-F238E27FC236}">
                <a16:creationId xmlns:a16="http://schemas.microsoft.com/office/drawing/2014/main" id="{E4423359-0552-452D-BBDA-E0AC935B566F}"/>
              </a:ext>
            </a:extLst>
          </p:cNvPr>
          <p:cNvSpPr>
            <a:spLocks noGrp="1"/>
          </p:cNvSpPr>
          <p:nvPr>
            <p:ph type="subTitle" idx="13"/>
          </p:nvPr>
        </p:nvSpPr>
        <p:spPr/>
        <p:txBody>
          <a:bodyPr/>
          <a:lstStyle/>
          <a:p>
            <a:r>
              <a:rPr lang="en-US" dirty="0"/>
              <a:t>Limitations of SIMPLE</a:t>
            </a:r>
          </a:p>
        </p:txBody>
      </p:sp>
      <p:sp>
        <p:nvSpPr>
          <p:cNvPr id="8" name="Content Placeholder 1">
            <a:extLst>
              <a:ext uri="{FF2B5EF4-FFF2-40B4-BE49-F238E27FC236}">
                <a16:creationId xmlns:a16="http://schemas.microsoft.com/office/drawing/2014/main" id="{9BCABD59-B1D0-41DA-8965-0F06CC76189B}"/>
              </a:ext>
            </a:extLst>
          </p:cNvPr>
          <p:cNvSpPr txBox="1">
            <a:spLocks/>
          </p:cNvSpPr>
          <p:nvPr/>
        </p:nvSpPr>
        <p:spPr>
          <a:xfrm>
            <a:off x="7748940" y="2775763"/>
            <a:ext cx="4085709" cy="3682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0" dirty="0"/>
              <a:t>A lot of work per time step</a:t>
            </a:r>
          </a:p>
        </p:txBody>
      </p:sp>
      <p:sp>
        <p:nvSpPr>
          <p:cNvPr id="9" name="Content Placeholder 1">
            <a:extLst>
              <a:ext uri="{FF2B5EF4-FFF2-40B4-BE49-F238E27FC236}">
                <a16:creationId xmlns:a16="http://schemas.microsoft.com/office/drawing/2014/main" id="{42952875-2C09-49E0-B3BB-96715D8393B4}"/>
              </a:ext>
            </a:extLst>
          </p:cNvPr>
          <p:cNvSpPr txBox="1">
            <a:spLocks/>
          </p:cNvSpPr>
          <p:nvPr/>
        </p:nvSpPr>
        <p:spPr>
          <a:xfrm>
            <a:off x="7115503" y="4360041"/>
            <a:ext cx="4593021" cy="3682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0" dirty="0"/>
              <a:t>A lot of global communication per internal iteration</a:t>
            </a:r>
          </a:p>
        </p:txBody>
      </p:sp>
      <p:cxnSp>
        <p:nvCxnSpPr>
          <p:cNvPr id="11" name="Straight Arrow Connector 10">
            <a:extLst>
              <a:ext uri="{FF2B5EF4-FFF2-40B4-BE49-F238E27FC236}">
                <a16:creationId xmlns:a16="http://schemas.microsoft.com/office/drawing/2014/main" id="{7488C085-0E58-40D4-ABD9-6B2D766720A4}"/>
              </a:ext>
            </a:extLst>
          </p:cNvPr>
          <p:cNvCxnSpPr>
            <a:cxnSpLocks/>
            <a:stCxn id="8" idx="1"/>
          </p:cNvCxnSpPr>
          <p:nvPr/>
        </p:nvCxnSpPr>
        <p:spPr>
          <a:xfrm flipH="1">
            <a:off x="6537434" y="2959879"/>
            <a:ext cx="1211506"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C40C393F-8E0C-4A95-9933-F84AFED73BBA}"/>
              </a:ext>
            </a:extLst>
          </p:cNvPr>
          <p:cNvCxnSpPr>
            <a:cxnSpLocks/>
            <a:stCxn id="8" idx="1"/>
          </p:cNvCxnSpPr>
          <p:nvPr/>
        </p:nvCxnSpPr>
        <p:spPr>
          <a:xfrm flipH="1">
            <a:off x="5181600" y="2959879"/>
            <a:ext cx="2567340" cy="766887"/>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733DBA45-E28A-4407-A8A8-68068E962B3D}"/>
              </a:ext>
            </a:extLst>
          </p:cNvPr>
          <p:cNvCxnSpPr>
            <a:cxnSpLocks/>
            <a:stCxn id="8" idx="1"/>
          </p:cNvCxnSpPr>
          <p:nvPr/>
        </p:nvCxnSpPr>
        <p:spPr>
          <a:xfrm flipH="1">
            <a:off x="5496910" y="2959879"/>
            <a:ext cx="2252030" cy="130958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82DE5E38-B72E-4B1A-8772-5A1844F59ECC}"/>
              </a:ext>
            </a:extLst>
          </p:cNvPr>
          <p:cNvCxnSpPr>
            <a:cxnSpLocks/>
            <a:stCxn id="9" idx="1"/>
          </p:cNvCxnSpPr>
          <p:nvPr/>
        </p:nvCxnSpPr>
        <p:spPr>
          <a:xfrm flipH="1">
            <a:off x="5851447" y="4544157"/>
            <a:ext cx="1264056" cy="10712"/>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30" name="Picture 29">
            <a:extLst>
              <a:ext uri="{FF2B5EF4-FFF2-40B4-BE49-F238E27FC236}">
                <a16:creationId xmlns:a16="http://schemas.microsoft.com/office/drawing/2014/main" id="{61DABD09-C0B9-4803-A9AB-FA413D9B9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3362" y="6307484"/>
            <a:ext cx="1524486" cy="412269"/>
          </a:xfrm>
          <a:prstGeom prst="rect">
            <a:avLst/>
          </a:prstGeom>
        </p:spPr>
      </p:pic>
    </p:spTree>
    <p:extLst>
      <p:ext uri="{BB962C8B-B14F-4D97-AF65-F5344CB8AC3E}">
        <p14:creationId xmlns:p14="http://schemas.microsoft.com/office/powerpoint/2010/main" val="3910297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B91739F-9FE0-4BFB-BDED-5BF41D5C8F42}"/>
              </a:ext>
            </a:extLst>
          </p:cNvPr>
          <p:cNvPicPr>
            <a:picLocks noChangeAspect="1"/>
          </p:cNvPicPr>
          <p:nvPr/>
        </p:nvPicPr>
        <p:blipFill>
          <a:blip r:embed="rId2"/>
          <a:stretch>
            <a:fillRect/>
          </a:stretch>
        </p:blipFill>
        <p:spPr>
          <a:xfrm>
            <a:off x="0" y="0"/>
            <a:ext cx="12192000" cy="6253384"/>
          </a:xfrm>
          <a:prstGeom prst="rect">
            <a:avLst/>
          </a:prstGeom>
        </p:spPr>
      </p:pic>
      <p:sp>
        <p:nvSpPr>
          <p:cNvPr id="3" name="Title 2"/>
          <p:cNvSpPr>
            <a:spLocks noGrp="1"/>
          </p:cNvSpPr>
          <p:nvPr>
            <p:ph type="ctrTitle"/>
          </p:nvPr>
        </p:nvSpPr>
        <p:spPr>
          <a:xfrm>
            <a:off x="270628" y="260268"/>
            <a:ext cx="11580921" cy="600980"/>
          </a:xfrm>
        </p:spPr>
        <p:txBody>
          <a:bodyPr>
            <a:normAutofit fontScale="90000"/>
          </a:bodyPr>
          <a:lstStyle/>
          <a:p>
            <a:r>
              <a:rPr lang="en-US" dirty="0"/>
              <a:t>Outline</a:t>
            </a:r>
          </a:p>
        </p:txBody>
      </p:sp>
      <p:sp>
        <p:nvSpPr>
          <p:cNvPr id="22" name="Content Placeholder 1">
            <a:extLst>
              <a:ext uri="{FF2B5EF4-FFF2-40B4-BE49-F238E27FC236}">
                <a16:creationId xmlns:a16="http://schemas.microsoft.com/office/drawing/2014/main" id="{41F921FD-ADFA-4386-AA58-600DDD234FC2}"/>
              </a:ext>
            </a:extLst>
          </p:cNvPr>
          <p:cNvSpPr>
            <a:spLocks noGrp="1"/>
          </p:cNvSpPr>
          <p:nvPr>
            <p:ph idx="1"/>
          </p:nvPr>
        </p:nvSpPr>
        <p:spPr>
          <a:xfrm>
            <a:off x="270628" y="1253343"/>
            <a:ext cx="7997072" cy="4716533"/>
          </a:xfrm>
        </p:spPr>
        <p:txBody>
          <a:bodyPr>
            <a:normAutofit fontScale="92500" lnSpcReduction="20000"/>
          </a:bodyPr>
          <a:lstStyle/>
          <a:p>
            <a:r>
              <a:rPr lang="en-US" dirty="0">
                <a:solidFill>
                  <a:schemeClr val="tx1">
                    <a:lumMod val="60000"/>
                    <a:lumOff val="40000"/>
                  </a:schemeClr>
                </a:solidFill>
              </a:rPr>
              <a:t>Background</a:t>
            </a:r>
          </a:p>
          <a:p>
            <a:pPr lvl="1"/>
            <a:r>
              <a:rPr lang="en-US" dirty="0">
                <a:solidFill>
                  <a:schemeClr val="tx1">
                    <a:lumMod val="60000"/>
                    <a:lumOff val="40000"/>
                  </a:schemeClr>
                </a:solidFill>
              </a:rPr>
              <a:t>What is MFIX?</a:t>
            </a:r>
          </a:p>
          <a:p>
            <a:pPr lvl="1"/>
            <a:r>
              <a:rPr lang="en-US" dirty="0">
                <a:solidFill>
                  <a:schemeClr val="tx1">
                    <a:lumMod val="60000"/>
                    <a:lumOff val="40000"/>
                  </a:schemeClr>
                </a:solidFill>
              </a:rPr>
              <a:t>What is Exascale / ECP?</a:t>
            </a:r>
          </a:p>
          <a:p>
            <a:pPr lvl="1"/>
            <a:r>
              <a:rPr lang="en-US" dirty="0">
                <a:solidFill>
                  <a:schemeClr val="tx1">
                    <a:lumMod val="60000"/>
                    <a:lumOff val="40000"/>
                  </a:schemeClr>
                </a:solidFill>
              </a:rPr>
              <a:t>What is our target?</a:t>
            </a:r>
          </a:p>
          <a:p>
            <a:r>
              <a:rPr lang="en-US" dirty="0">
                <a:solidFill>
                  <a:schemeClr val="tx1">
                    <a:lumMod val="60000"/>
                    <a:lumOff val="40000"/>
                  </a:schemeClr>
                </a:solidFill>
              </a:rPr>
              <a:t>What is our starting point?</a:t>
            </a:r>
          </a:p>
          <a:p>
            <a:r>
              <a:rPr lang="en-US" dirty="0"/>
              <a:t>Current state of development </a:t>
            </a:r>
          </a:p>
          <a:p>
            <a:pPr lvl="1"/>
            <a:r>
              <a:rPr lang="en-US" dirty="0"/>
              <a:t>Low Mach projection method</a:t>
            </a:r>
          </a:p>
          <a:p>
            <a:pPr lvl="1"/>
            <a:r>
              <a:rPr lang="en-US" dirty="0"/>
              <a:t>Managing fluid work</a:t>
            </a:r>
          </a:p>
          <a:p>
            <a:pPr lvl="1"/>
            <a:r>
              <a:rPr lang="en-US" dirty="0"/>
              <a:t>Managing particle work</a:t>
            </a:r>
          </a:p>
          <a:p>
            <a:pPr lvl="1"/>
            <a:r>
              <a:rPr lang="en-US" dirty="0"/>
              <a:t>Managing geometries</a:t>
            </a:r>
          </a:p>
          <a:p>
            <a:r>
              <a:rPr lang="en-US" dirty="0">
                <a:solidFill>
                  <a:schemeClr val="tx1">
                    <a:lumMod val="60000"/>
                    <a:lumOff val="40000"/>
                  </a:schemeClr>
                </a:solidFill>
              </a:rPr>
              <a:t>Future work</a:t>
            </a:r>
          </a:p>
          <a:p>
            <a:pPr lvl="1"/>
            <a:r>
              <a:rPr lang="en-US" dirty="0">
                <a:solidFill>
                  <a:schemeClr val="tx1">
                    <a:lumMod val="60000"/>
                    <a:lumOff val="40000"/>
                  </a:schemeClr>
                </a:solidFill>
              </a:rPr>
              <a:t>Planned development</a:t>
            </a:r>
          </a:p>
          <a:p>
            <a:pPr lvl="1"/>
            <a:r>
              <a:rPr lang="en-US" dirty="0">
                <a:solidFill>
                  <a:schemeClr val="tx1">
                    <a:lumMod val="60000"/>
                    <a:lumOff val="40000"/>
                  </a:schemeClr>
                </a:solidFill>
              </a:rPr>
              <a:t>TBD development</a:t>
            </a:r>
          </a:p>
        </p:txBody>
      </p:sp>
      <p:cxnSp>
        <p:nvCxnSpPr>
          <p:cNvPr id="23" name="Straight Connector 22">
            <a:extLst>
              <a:ext uri="{FF2B5EF4-FFF2-40B4-BE49-F238E27FC236}">
                <a16:creationId xmlns:a16="http://schemas.microsoft.com/office/drawing/2014/main" id="{B97A8EE8-3FB4-4B6D-A2A4-E409A42ECE1A}"/>
              </a:ext>
            </a:extLst>
          </p:cNvPr>
          <p:cNvCxnSpPr>
            <a:cxnSpLocks/>
          </p:cNvCxnSpPr>
          <p:nvPr/>
        </p:nvCxnSpPr>
        <p:spPr>
          <a:xfrm>
            <a:off x="0" y="746551"/>
            <a:ext cx="9144000" cy="0"/>
          </a:xfrm>
          <a:prstGeom prst="line">
            <a:avLst/>
          </a:prstGeom>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A0FF1A0F-8355-402A-8C7F-94287E0034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362" y="6307484"/>
            <a:ext cx="1524486" cy="412269"/>
          </a:xfrm>
          <a:prstGeom prst="rect">
            <a:avLst/>
          </a:prstGeom>
        </p:spPr>
      </p:pic>
    </p:spTree>
    <p:extLst>
      <p:ext uri="{BB962C8B-B14F-4D97-AF65-F5344CB8AC3E}">
        <p14:creationId xmlns:p14="http://schemas.microsoft.com/office/powerpoint/2010/main" val="2464772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C3FA75-AC0C-431C-A3A9-FB68CE907D1D}"/>
              </a:ext>
            </a:extLst>
          </p:cNvPr>
          <p:cNvSpPr>
            <a:spLocks noGrp="1"/>
          </p:cNvSpPr>
          <p:nvPr>
            <p:ph type="ctrTitle"/>
          </p:nvPr>
        </p:nvSpPr>
        <p:spPr/>
        <p:txBody>
          <a:bodyPr>
            <a:normAutofit fontScale="90000"/>
          </a:bodyPr>
          <a:lstStyle/>
          <a:p>
            <a:r>
              <a:rPr lang="en-US" dirty="0"/>
              <a:t>Current state of development</a:t>
            </a:r>
          </a:p>
        </p:txBody>
      </p:sp>
      <p:sp>
        <p:nvSpPr>
          <p:cNvPr id="4" name="Subtitle 3">
            <a:extLst>
              <a:ext uri="{FF2B5EF4-FFF2-40B4-BE49-F238E27FC236}">
                <a16:creationId xmlns:a16="http://schemas.microsoft.com/office/drawing/2014/main" id="{E4423359-0552-452D-BBDA-E0AC935B566F}"/>
              </a:ext>
            </a:extLst>
          </p:cNvPr>
          <p:cNvSpPr>
            <a:spLocks noGrp="1"/>
          </p:cNvSpPr>
          <p:nvPr>
            <p:ph type="subTitle" idx="13"/>
          </p:nvPr>
        </p:nvSpPr>
        <p:spPr/>
        <p:txBody>
          <a:bodyPr/>
          <a:lstStyle/>
          <a:p>
            <a:r>
              <a:rPr lang="en-US" dirty="0"/>
              <a:t>Low Mach number projection method (cont.)</a:t>
            </a:r>
          </a:p>
        </p:txBody>
      </p:sp>
      <p:pic>
        <p:nvPicPr>
          <p:cNvPr id="8" name="Picture 7">
            <a:extLst>
              <a:ext uri="{FF2B5EF4-FFF2-40B4-BE49-F238E27FC236}">
                <a16:creationId xmlns:a16="http://schemas.microsoft.com/office/drawing/2014/main" id="{E4763AEB-CDD3-4D7B-9EED-20E448BCB64E}"/>
              </a:ext>
            </a:extLst>
          </p:cNvPr>
          <p:cNvPicPr>
            <a:picLocks noChangeAspect="1"/>
          </p:cNvPicPr>
          <p:nvPr/>
        </p:nvPicPr>
        <p:blipFill>
          <a:blip r:embed="rId2"/>
          <a:stretch>
            <a:fillRect/>
          </a:stretch>
        </p:blipFill>
        <p:spPr>
          <a:xfrm>
            <a:off x="1469908" y="1389659"/>
            <a:ext cx="9098280" cy="4091940"/>
          </a:xfrm>
          <a:prstGeom prst="rect">
            <a:avLst/>
          </a:prstGeom>
        </p:spPr>
      </p:pic>
      <p:pic>
        <p:nvPicPr>
          <p:cNvPr id="9" name="Picture 8">
            <a:extLst>
              <a:ext uri="{FF2B5EF4-FFF2-40B4-BE49-F238E27FC236}">
                <a16:creationId xmlns:a16="http://schemas.microsoft.com/office/drawing/2014/main" id="{83A107E9-08BE-473B-806C-1417098960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362" y="6307484"/>
            <a:ext cx="1524486" cy="412269"/>
          </a:xfrm>
          <a:prstGeom prst="rect">
            <a:avLst/>
          </a:prstGeom>
        </p:spPr>
      </p:pic>
    </p:spTree>
    <p:extLst>
      <p:ext uri="{BB962C8B-B14F-4D97-AF65-F5344CB8AC3E}">
        <p14:creationId xmlns:p14="http://schemas.microsoft.com/office/powerpoint/2010/main" val="4214414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C3FA75-AC0C-431C-A3A9-FB68CE907D1D}"/>
              </a:ext>
            </a:extLst>
          </p:cNvPr>
          <p:cNvSpPr>
            <a:spLocks noGrp="1"/>
          </p:cNvSpPr>
          <p:nvPr>
            <p:ph type="ctrTitle"/>
          </p:nvPr>
        </p:nvSpPr>
        <p:spPr/>
        <p:txBody>
          <a:bodyPr>
            <a:normAutofit fontScale="90000"/>
          </a:bodyPr>
          <a:lstStyle/>
          <a:p>
            <a:r>
              <a:rPr lang="en-US" dirty="0"/>
              <a:t>Current state of development</a:t>
            </a:r>
          </a:p>
        </p:txBody>
      </p:sp>
      <p:sp>
        <p:nvSpPr>
          <p:cNvPr id="4" name="Subtitle 3">
            <a:extLst>
              <a:ext uri="{FF2B5EF4-FFF2-40B4-BE49-F238E27FC236}">
                <a16:creationId xmlns:a16="http://schemas.microsoft.com/office/drawing/2014/main" id="{E4423359-0552-452D-BBDA-E0AC935B566F}"/>
              </a:ext>
            </a:extLst>
          </p:cNvPr>
          <p:cNvSpPr>
            <a:spLocks noGrp="1"/>
          </p:cNvSpPr>
          <p:nvPr>
            <p:ph type="subTitle" idx="13"/>
          </p:nvPr>
        </p:nvSpPr>
        <p:spPr/>
        <p:txBody>
          <a:bodyPr/>
          <a:lstStyle/>
          <a:p>
            <a:r>
              <a:rPr lang="en-US" dirty="0"/>
              <a:t>Low Mach number projection method (cont.)</a:t>
            </a:r>
          </a:p>
        </p:txBody>
      </p:sp>
      <p:pic>
        <p:nvPicPr>
          <p:cNvPr id="7" name="Picture 6">
            <a:extLst>
              <a:ext uri="{FF2B5EF4-FFF2-40B4-BE49-F238E27FC236}">
                <a16:creationId xmlns:a16="http://schemas.microsoft.com/office/drawing/2014/main" id="{EDB8E9EF-48C8-4B07-8136-72A6A1ACBE09}"/>
              </a:ext>
            </a:extLst>
          </p:cNvPr>
          <p:cNvPicPr>
            <a:picLocks noChangeAspect="1"/>
          </p:cNvPicPr>
          <p:nvPr/>
        </p:nvPicPr>
        <p:blipFill>
          <a:blip r:embed="rId2"/>
          <a:stretch>
            <a:fillRect/>
          </a:stretch>
        </p:blipFill>
        <p:spPr>
          <a:xfrm>
            <a:off x="1417320" y="1385469"/>
            <a:ext cx="9357360" cy="4831080"/>
          </a:xfrm>
          <a:prstGeom prst="rect">
            <a:avLst/>
          </a:prstGeom>
        </p:spPr>
      </p:pic>
      <p:pic>
        <p:nvPicPr>
          <p:cNvPr id="5" name="Picture 4">
            <a:extLst>
              <a:ext uri="{FF2B5EF4-FFF2-40B4-BE49-F238E27FC236}">
                <a16:creationId xmlns:a16="http://schemas.microsoft.com/office/drawing/2014/main" id="{E1AA0FBF-0471-4525-8438-1D93FFFEEE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362" y="6307484"/>
            <a:ext cx="1524486" cy="412269"/>
          </a:xfrm>
          <a:prstGeom prst="rect">
            <a:avLst/>
          </a:prstGeom>
        </p:spPr>
      </p:pic>
    </p:spTree>
    <p:extLst>
      <p:ext uri="{BB962C8B-B14F-4D97-AF65-F5344CB8AC3E}">
        <p14:creationId xmlns:p14="http://schemas.microsoft.com/office/powerpoint/2010/main" val="2184183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C3FA75-AC0C-431C-A3A9-FB68CE907D1D}"/>
              </a:ext>
            </a:extLst>
          </p:cNvPr>
          <p:cNvSpPr>
            <a:spLocks noGrp="1"/>
          </p:cNvSpPr>
          <p:nvPr>
            <p:ph type="ctrTitle"/>
          </p:nvPr>
        </p:nvSpPr>
        <p:spPr>
          <a:xfrm>
            <a:off x="270628" y="260266"/>
            <a:ext cx="11580921" cy="600980"/>
          </a:xfrm>
        </p:spPr>
        <p:txBody>
          <a:bodyPr>
            <a:normAutofit fontScale="90000"/>
          </a:bodyPr>
          <a:lstStyle/>
          <a:p>
            <a:r>
              <a:rPr lang="en-US" dirty="0"/>
              <a:t>Current state of development</a:t>
            </a:r>
          </a:p>
        </p:txBody>
      </p:sp>
      <p:sp>
        <p:nvSpPr>
          <p:cNvPr id="4" name="Subtitle 3">
            <a:extLst>
              <a:ext uri="{FF2B5EF4-FFF2-40B4-BE49-F238E27FC236}">
                <a16:creationId xmlns:a16="http://schemas.microsoft.com/office/drawing/2014/main" id="{E4423359-0552-452D-BBDA-E0AC935B566F}"/>
              </a:ext>
            </a:extLst>
          </p:cNvPr>
          <p:cNvSpPr>
            <a:spLocks noGrp="1"/>
          </p:cNvSpPr>
          <p:nvPr>
            <p:ph type="subTitle" idx="13"/>
          </p:nvPr>
        </p:nvSpPr>
        <p:spPr/>
        <p:txBody>
          <a:bodyPr/>
          <a:lstStyle/>
          <a:p>
            <a:r>
              <a:rPr lang="en-US" dirty="0"/>
              <a:t>Low Mach number projection method (cont.)</a:t>
            </a:r>
          </a:p>
        </p:txBody>
      </p:sp>
      <p:pic>
        <p:nvPicPr>
          <p:cNvPr id="2" name="Picture 1">
            <a:extLst>
              <a:ext uri="{FF2B5EF4-FFF2-40B4-BE49-F238E27FC236}">
                <a16:creationId xmlns:a16="http://schemas.microsoft.com/office/drawing/2014/main" id="{BE95918C-C4F9-47D2-A7C5-E484B4A496FC}"/>
              </a:ext>
            </a:extLst>
          </p:cNvPr>
          <p:cNvPicPr>
            <a:picLocks noChangeAspect="1"/>
          </p:cNvPicPr>
          <p:nvPr/>
        </p:nvPicPr>
        <p:blipFill rotWithShape="1">
          <a:blip r:embed="rId2"/>
          <a:srcRect r="5035" b="3649"/>
          <a:stretch/>
        </p:blipFill>
        <p:spPr>
          <a:xfrm>
            <a:off x="186545" y="2027164"/>
            <a:ext cx="5329559" cy="4052755"/>
          </a:xfrm>
          <a:prstGeom prst="rect">
            <a:avLst/>
          </a:prstGeom>
        </p:spPr>
      </p:pic>
      <p:pic>
        <p:nvPicPr>
          <p:cNvPr id="5" name="Picture 4">
            <a:extLst>
              <a:ext uri="{FF2B5EF4-FFF2-40B4-BE49-F238E27FC236}">
                <a16:creationId xmlns:a16="http://schemas.microsoft.com/office/drawing/2014/main" id="{DF5AA919-B19A-4568-BF73-ADC353F19E05}"/>
              </a:ext>
            </a:extLst>
          </p:cNvPr>
          <p:cNvPicPr>
            <a:picLocks noChangeAspect="1"/>
          </p:cNvPicPr>
          <p:nvPr/>
        </p:nvPicPr>
        <p:blipFill rotWithShape="1">
          <a:blip r:embed="rId3"/>
          <a:srcRect l="1655" r="3551"/>
          <a:stretch/>
        </p:blipFill>
        <p:spPr>
          <a:xfrm>
            <a:off x="6257512" y="1990426"/>
            <a:ext cx="5747943" cy="4126230"/>
          </a:xfrm>
          <a:prstGeom prst="rect">
            <a:avLst/>
          </a:prstGeom>
        </p:spPr>
      </p:pic>
      <p:sp>
        <p:nvSpPr>
          <p:cNvPr id="8" name="Subtitle 3">
            <a:extLst>
              <a:ext uri="{FF2B5EF4-FFF2-40B4-BE49-F238E27FC236}">
                <a16:creationId xmlns:a16="http://schemas.microsoft.com/office/drawing/2014/main" id="{1122A57C-918D-4D5F-8424-B8DC4000B497}"/>
              </a:ext>
            </a:extLst>
          </p:cNvPr>
          <p:cNvSpPr txBox="1">
            <a:spLocks/>
          </p:cNvSpPr>
          <p:nvPr/>
        </p:nvSpPr>
        <p:spPr>
          <a:xfrm>
            <a:off x="186546" y="1363311"/>
            <a:ext cx="3061152" cy="3735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rgbClr val="373838"/>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b="1" dirty="0"/>
              <a:t>Predictor Step</a:t>
            </a:r>
          </a:p>
        </p:txBody>
      </p:sp>
      <p:sp>
        <p:nvSpPr>
          <p:cNvPr id="9" name="Subtitle 3">
            <a:extLst>
              <a:ext uri="{FF2B5EF4-FFF2-40B4-BE49-F238E27FC236}">
                <a16:creationId xmlns:a16="http://schemas.microsoft.com/office/drawing/2014/main" id="{ADF2D5D8-F522-495C-8E09-2E2537360933}"/>
              </a:ext>
            </a:extLst>
          </p:cNvPr>
          <p:cNvSpPr txBox="1">
            <a:spLocks/>
          </p:cNvSpPr>
          <p:nvPr/>
        </p:nvSpPr>
        <p:spPr>
          <a:xfrm>
            <a:off x="6257512" y="1363311"/>
            <a:ext cx="3061152" cy="3735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rgbClr val="373838"/>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b="1" dirty="0"/>
              <a:t>Corrector Step</a:t>
            </a:r>
          </a:p>
        </p:txBody>
      </p:sp>
      <p:pic>
        <p:nvPicPr>
          <p:cNvPr id="11" name="Picture 10">
            <a:extLst>
              <a:ext uri="{FF2B5EF4-FFF2-40B4-BE49-F238E27FC236}">
                <a16:creationId xmlns:a16="http://schemas.microsoft.com/office/drawing/2014/main" id="{198E2952-277B-44C0-BF3E-19F4FFFA31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3362" y="6307484"/>
            <a:ext cx="1524486" cy="412269"/>
          </a:xfrm>
          <a:prstGeom prst="rect">
            <a:avLst/>
          </a:prstGeom>
        </p:spPr>
      </p:pic>
    </p:spTree>
    <p:extLst>
      <p:ext uri="{BB962C8B-B14F-4D97-AF65-F5344CB8AC3E}">
        <p14:creationId xmlns:p14="http://schemas.microsoft.com/office/powerpoint/2010/main" val="521991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C3FA75-AC0C-431C-A3A9-FB68CE907D1D}"/>
              </a:ext>
            </a:extLst>
          </p:cNvPr>
          <p:cNvSpPr>
            <a:spLocks noGrp="1"/>
          </p:cNvSpPr>
          <p:nvPr>
            <p:ph type="ctrTitle"/>
          </p:nvPr>
        </p:nvSpPr>
        <p:spPr>
          <a:xfrm>
            <a:off x="270628" y="260268"/>
            <a:ext cx="11580921" cy="600980"/>
          </a:xfrm>
        </p:spPr>
        <p:txBody>
          <a:bodyPr>
            <a:normAutofit fontScale="90000"/>
          </a:bodyPr>
          <a:lstStyle/>
          <a:p>
            <a:r>
              <a:rPr lang="en-US" dirty="0"/>
              <a:t>Current state of development</a:t>
            </a:r>
          </a:p>
        </p:txBody>
      </p:sp>
      <p:sp>
        <p:nvSpPr>
          <p:cNvPr id="4" name="Subtitle 3">
            <a:extLst>
              <a:ext uri="{FF2B5EF4-FFF2-40B4-BE49-F238E27FC236}">
                <a16:creationId xmlns:a16="http://schemas.microsoft.com/office/drawing/2014/main" id="{E4423359-0552-452D-BBDA-E0AC935B566F}"/>
              </a:ext>
            </a:extLst>
          </p:cNvPr>
          <p:cNvSpPr>
            <a:spLocks noGrp="1"/>
          </p:cNvSpPr>
          <p:nvPr>
            <p:ph type="subTitle" idx="13"/>
          </p:nvPr>
        </p:nvSpPr>
        <p:spPr/>
        <p:txBody>
          <a:bodyPr/>
          <a:lstStyle/>
          <a:p>
            <a:r>
              <a:rPr lang="en-US" dirty="0"/>
              <a:t>Low Mach number projection method (cont.)</a:t>
            </a:r>
          </a:p>
        </p:txBody>
      </p:sp>
      <p:pic>
        <p:nvPicPr>
          <p:cNvPr id="6" name="Picture 5">
            <a:extLst>
              <a:ext uri="{FF2B5EF4-FFF2-40B4-BE49-F238E27FC236}">
                <a16:creationId xmlns:a16="http://schemas.microsoft.com/office/drawing/2014/main" id="{5AB5D186-5AD6-4739-B7E8-558830D1560D}"/>
              </a:ext>
            </a:extLst>
          </p:cNvPr>
          <p:cNvPicPr>
            <a:picLocks noChangeAspect="1"/>
          </p:cNvPicPr>
          <p:nvPr/>
        </p:nvPicPr>
        <p:blipFill rotWithShape="1">
          <a:blip r:embed="rId2"/>
          <a:srcRect l="72550" t="26763" b="31155"/>
          <a:stretch/>
        </p:blipFill>
        <p:spPr>
          <a:xfrm>
            <a:off x="3234168" y="2871756"/>
            <a:ext cx="1790150" cy="1383794"/>
          </a:xfrm>
          <a:prstGeom prst="rect">
            <a:avLst/>
          </a:prstGeom>
        </p:spPr>
      </p:pic>
      <p:pic>
        <p:nvPicPr>
          <p:cNvPr id="12" name="Picture 11">
            <a:extLst>
              <a:ext uri="{FF2B5EF4-FFF2-40B4-BE49-F238E27FC236}">
                <a16:creationId xmlns:a16="http://schemas.microsoft.com/office/drawing/2014/main" id="{727948F0-0C17-4707-AA7E-38629C3EAA43}"/>
              </a:ext>
            </a:extLst>
          </p:cNvPr>
          <p:cNvPicPr>
            <a:picLocks noChangeAspect="1"/>
          </p:cNvPicPr>
          <p:nvPr/>
        </p:nvPicPr>
        <p:blipFill rotWithShape="1">
          <a:blip r:embed="rId2"/>
          <a:srcRect l="36618" t="28040" r="34798" b="29877"/>
          <a:stretch/>
        </p:blipFill>
        <p:spPr>
          <a:xfrm>
            <a:off x="3212869" y="4538697"/>
            <a:ext cx="1864074" cy="1383794"/>
          </a:xfrm>
          <a:prstGeom prst="rect">
            <a:avLst/>
          </a:prstGeom>
        </p:spPr>
      </p:pic>
      <p:pic>
        <p:nvPicPr>
          <p:cNvPr id="13" name="Picture 12">
            <a:extLst>
              <a:ext uri="{FF2B5EF4-FFF2-40B4-BE49-F238E27FC236}">
                <a16:creationId xmlns:a16="http://schemas.microsoft.com/office/drawing/2014/main" id="{457637CC-A688-4742-AE20-7F8E992F9CC2}"/>
              </a:ext>
            </a:extLst>
          </p:cNvPr>
          <p:cNvPicPr>
            <a:picLocks noChangeAspect="1"/>
          </p:cNvPicPr>
          <p:nvPr/>
        </p:nvPicPr>
        <p:blipFill rotWithShape="1">
          <a:blip r:embed="rId2"/>
          <a:srcRect t="24247" r="68630" b="25571"/>
          <a:stretch/>
        </p:blipFill>
        <p:spPr>
          <a:xfrm>
            <a:off x="3106366" y="1221633"/>
            <a:ext cx="2045756" cy="1650124"/>
          </a:xfrm>
          <a:prstGeom prst="rect">
            <a:avLst/>
          </a:prstGeom>
        </p:spPr>
      </p:pic>
      <p:pic>
        <p:nvPicPr>
          <p:cNvPr id="14" name="Picture 13">
            <a:extLst>
              <a:ext uri="{FF2B5EF4-FFF2-40B4-BE49-F238E27FC236}">
                <a16:creationId xmlns:a16="http://schemas.microsoft.com/office/drawing/2014/main" id="{EB0183D8-1619-480D-8CDA-A2792F2887BA}"/>
              </a:ext>
            </a:extLst>
          </p:cNvPr>
          <p:cNvPicPr>
            <a:picLocks noChangeAspect="1"/>
          </p:cNvPicPr>
          <p:nvPr/>
        </p:nvPicPr>
        <p:blipFill rotWithShape="1">
          <a:blip r:embed="rId2"/>
          <a:srcRect t="-111" r="68630" b="75753"/>
          <a:stretch/>
        </p:blipFill>
        <p:spPr>
          <a:xfrm>
            <a:off x="1260735" y="1688989"/>
            <a:ext cx="2041648" cy="800992"/>
          </a:xfrm>
          <a:prstGeom prst="rect">
            <a:avLst/>
          </a:prstGeom>
        </p:spPr>
      </p:pic>
      <p:pic>
        <p:nvPicPr>
          <p:cNvPr id="15" name="Picture 14">
            <a:extLst>
              <a:ext uri="{FF2B5EF4-FFF2-40B4-BE49-F238E27FC236}">
                <a16:creationId xmlns:a16="http://schemas.microsoft.com/office/drawing/2014/main" id="{0CFB4999-5827-44CC-84FA-C45DCF1F83B5}"/>
              </a:ext>
            </a:extLst>
          </p:cNvPr>
          <p:cNvPicPr>
            <a:picLocks noChangeAspect="1"/>
          </p:cNvPicPr>
          <p:nvPr/>
        </p:nvPicPr>
        <p:blipFill rotWithShape="1">
          <a:blip r:embed="rId2"/>
          <a:srcRect l="34559" t="-2051" r="34071" b="77693"/>
          <a:stretch/>
        </p:blipFill>
        <p:spPr>
          <a:xfrm>
            <a:off x="1227881" y="4786363"/>
            <a:ext cx="2041648" cy="800992"/>
          </a:xfrm>
          <a:prstGeom prst="rect">
            <a:avLst/>
          </a:prstGeom>
        </p:spPr>
      </p:pic>
      <p:pic>
        <p:nvPicPr>
          <p:cNvPr id="16" name="Picture 15">
            <a:extLst>
              <a:ext uri="{FF2B5EF4-FFF2-40B4-BE49-F238E27FC236}">
                <a16:creationId xmlns:a16="http://schemas.microsoft.com/office/drawing/2014/main" id="{53422631-EE11-4B57-AE5C-F77431B3CE0D}"/>
              </a:ext>
            </a:extLst>
          </p:cNvPr>
          <p:cNvPicPr>
            <a:picLocks noChangeAspect="1"/>
          </p:cNvPicPr>
          <p:nvPr/>
        </p:nvPicPr>
        <p:blipFill rotWithShape="1">
          <a:blip r:embed="rId2"/>
          <a:srcRect l="70326" t="-2033" r="-1696" b="77675"/>
          <a:stretch/>
        </p:blipFill>
        <p:spPr>
          <a:xfrm>
            <a:off x="1282141" y="3182742"/>
            <a:ext cx="2045756" cy="800992"/>
          </a:xfrm>
          <a:prstGeom prst="rect">
            <a:avLst/>
          </a:prstGeom>
        </p:spPr>
      </p:pic>
      <p:pic>
        <p:nvPicPr>
          <p:cNvPr id="7" name="Picture 6">
            <a:extLst>
              <a:ext uri="{FF2B5EF4-FFF2-40B4-BE49-F238E27FC236}">
                <a16:creationId xmlns:a16="http://schemas.microsoft.com/office/drawing/2014/main" id="{B6D496F9-3B3A-47F7-B352-A84147B19A78}"/>
              </a:ext>
            </a:extLst>
          </p:cNvPr>
          <p:cNvPicPr>
            <a:picLocks noChangeAspect="1"/>
          </p:cNvPicPr>
          <p:nvPr/>
        </p:nvPicPr>
        <p:blipFill>
          <a:blip r:embed="rId3"/>
          <a:stretch>
            <a:fillRect/>
          </a:stretch>
        </p:blipFill>
        <p:spPr>
          <a:xfrm>
            <a:off x="5606172" y="1494675"/>
            <a:ext cx="6031421" cy="4409457"/>
          </a:xfrm>
          <a:prstGeom prst="rect">
            <a:avLst/>
          </a:prstGeom>
        </p:spPr>
      </p:pic>
      <p:sp>
        <p:nvSpPr>
          <p:cNvPr id="17" name="Arrow: Down 16">
            <a:extLst>
              <a:ext uri="{FF2B5EF4-FFF2-40B4-BE49-F238E27FC236}">
                <a16:creationId xmlns:a16="http://schemas.microsoft.com/office/drawing/2014/main" id="{786909EC-0FF4-4552-B39A-24E295507F1E}"/>
              </a:ext>
            </a:extLst>
          </p:cNvPr>
          <p:cNvSpPr/>
          <p:nvPr/>
        </p:nvSpPr>
        <p:spPr>
          <a:xfrm>
            <a:off x="238230" y="1494675"/>
            <a:ext cx="861849" cy="4233463"/>
          </a:xfrm>
          <a:prstGeom prst="downArrow">
            <a:avLst/>
          </a:prstGeom>
        </p:spPr>
        <p:style>
          <a:lnRef idx="1">
            <a:schemeClr val="accent2"/>
          </a:lnRef>
          <a:fillRef idx="2">
            <a:schemeClr val="accent2"/>
          </a:fillRef>
          <a:effectRef idx="1">
            <a:schemeClr val="accent2"/>
          </a:effectRef>
          <a:fontRef idx="minor">
            <a:schemeClr val="dk1"/>
          </a:fontRef>
        </p:style>
        <p:txBody>
          <a:bodyPr vert="vert270" rtlCol="0" anchor="ctr"/>
          <a:lstStyle/>
          <a:p>
            <a:pPr algn="ctr"/>
            <a:r>
              <a:rPr lang="en-US" dirty="0"/>
              <a:t>Implementation Evolution</a:t>
            </a:r>
          </a:p>
        </p:txBody>
      </p:sp>
      <p:sp>
        <p:nvSpPr>
          <p:cNvPr id="18" name="Subtitle 3">
            <a:extLst>
              <a:ext uri="{FF2B5EF4-FFF2-40B4-BE49-F238E27FC236}">
                <a16:creationId xmlns:a16="http://schemas.microsoft.com/office/drawing/2014/main" id="{C15B0A3D-0A5F-4B76-A9C8-BE1FD694D888}"/>
              </a:ext>
            </a:extLst>
          </p:cNvPr>
          <p:cNvSpPr txBox="1">
            <a:spLocks/>
          </p:cNvSpPr>
          <p:nvPr/>
        </p:nvSpPr>
        <p:spPr>
          <a:xfrm>
            <a:off x="6229994" y="1165412"/>
            <a:ext cx="3061152" cy="3735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rgbClr val="373838"/>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b="1" dirty="0"/>
              <a:t>Initial scaling study</a:t>
            </a:r>
          </a:p>
        </p:txBody>
      </p:sp>
      <p:pic>
        <p:nvPicPr>
          <p:cNvPr id="19" name="Picture 18">
            <a:extLst>
              <a:ext uri="{FF2B5EF4-FFF2-40B4-BE49-F238E27FC236}">
                <a16:creationId xmlns:a16="http://schemas.microsoft.com/office/drawing/2014/main" id="{6370E752-EDF1-4448-808C-2A3A25927F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3362" y="6307484"/>
            <a:ext cx="1524486" cy="412269"/>
          </a:xfrm>
          <a:prstGeom prst="rect">
            <a:avLst/>
          </a:prstGeom>
        </p:spPr>
      </p:pic>
    </p:spTree>
    <p:extLst>
      <p:ext uri="{BB962C8B-B14F-4D97-AF65-F5344CB8AC3E}">
        <p14:creationId xmlns:p14="http://schemas.microsoft.com/office/powerpoint/2010/main" val="2964213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a:t>Current state of development</a:t>
            </a:r>
          </a:p>
        </p:txBody>
      </p:sp>
      <p:sp>
        <p:nvSpPr>
          <p:cNvPr id="4" name="Subtitle 3"/>
          <p:cNvSpPr>
            <a:spLocks noGrp="1"/>
          </p:cNvSpPr>
          <p:nvPr>
            <p:ph type="subTitle" idx="13"/>
          </p:nvPr>
        </p:nvSpPr>
        <p:spPr/>
        <p:txBody>
          <a:bodyPr/>
          <a:lstStyle/>
          <a:p>
            <a:r>
              <a:rPr lang="en-US" dirty="0"/>
              <a:t>Managing fluid work</a:t>
            </a:r>
          </a:p>
        </p:txBody>
      </p:sp>
      <p:pic>
        <p:nvPicPr>
          <p:cNvPr id="7" name="Picture 6">
            <a:extLst>
              <a:ext uri="{FF2B5EF4-FFF2-40B4-BE49-F238E27FC236}">
                <a16:creationId xmlns:a16="http://schemas.microsoft.com/office/drawing/2014/main" id="{6B526843-9254-4BF3-8193-1057E7599F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362" y="6307484"/>
            <a:ext cx="1524486" cy="412269"/>
          </a:xfrm>
          <a:prstGeom prst="rect">
            <a:avLst/>
          </a:prstGeom>
        </p:spPr>
      </p:pic>
      <p:sp>
        <p:nvSpPr>
          <p:cNvPr id="39" name="TextBox 38">
            <a:extLst>
              <a:ext uri="{FF2B5EF4-FFF2-40B4-BE49-F238E27FC236}">
                <a16:creationId xmlns:a16="http://schemas.microsoft.com/office/drawing/2014/main" id="{2615B935-005C-4372-A51E-CA34F9F0393C}"/>
              </a:ext>
            </a:extLst>
          </p:cNvPr>
          <p:cNvSpPr txBox="1"/>
          <p:nvPr/>
        </p:nvSpPr>
        <p:spPr>
          <a:xfrm>
            <a:off x="458154" y="1956791"/>
            <a:ext cx="6591757" cy="2419124"/>
          </a:xfrm>
          <a:prstGeom prst="rect">
            <a:avLst/>
          </a:prstGeom>
          <a:noFill/>
        </p:spPr>
        <p:txBody>
          <a:bodyPr wrap="square" rtlCol="0">
            <a:spAutoFit/>
          </a:bodyPr>
          <a:lstStyle/>
          <a:p>
            <a:pPr marL="342900" indent="-342900">
              <a:lnSpc>
                <a:spcPct val="90000"/>
              </a:lnSpc>
              <a:buFont typeface="Arial" panose="020B0604020202020204" pitchFamily="34" charset="0"/>
              <a:buChar char="•"/>
            </a:pPr>
            <a:r>
              <a:rPr lang="en-US" sz="2400" dirty="0"/>
              <a:t>Fluid domain is decomposed into </a:t>
            </a:r>
            <a:r>
              <a:rPr lang="en-US" sz="2400" b="1" dirty="0"/>
              <a:t>grids</a:t>
            </a:r>
            <a:r>
              <a:rPr lang="en-US" sz="2400" dirty="0"/>
              <a:t> with one or more grid per MPI process.</a:t>
            </a:r>
          </a:p>
          <a:p>
            <a:pPr marL="342900"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r>
              <a:rPr lang="en-US" sz="2400" dirty="0"/>
              <a:t>Each grid can be broken into smaller </a:t>
            </a:r>
            <a:r>
              <a:rPr lang="en-US" sz="2400" b="1" dirty="0"/>
              <a:t>tiles</a:t>
            </a:r>
            <a:r>
              <a:rPr lang="en-US" sz="2400" dirty="0"/>
              <a:t> with one or more tiles per OpenMP thread.</a:t>
            </a:r>
          </a:p>
          <a:p>
            <a:pPr marL="342900"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r>
              <a:rPr lang="en-US" sz="2400" dirty="0"/>
              <a:t>These small patches into Fortran kernels.</a:t>
            </a:r>
          </a:p>
        </p:txBody>
      </p:sp>
      <p:sp>
        <p:nvSpPr>
          <p:cNvPr id="2" name="Rectangle 1">
            <a:extLst>
              <a:ext uri="{FF2B5EF4-FFF2-40B4-BE49-F238E27FC236}">
                <a16:creationId xmlns:a16="http://schemas.microsoft.com/office/drawing/2014/main" id="{216C9989-EA92-427A-ADD8-BDD6C5483E25}"/>
              </a:ext>
            </a:extLst>
          </p:cNvPr>
          <p:cNvSpPr/>
          <p:nvPr/>
        </p:nvSpPr>
        <p:spPr>
          <a:xfrm>
            <a:off x="7566058" y="1778213"/>
            <a:ext cx="4058816" cy="410183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E69235B-0D6A-41C8-A632-7C72A42742F3}"/>
              </a:ext>
            </a:extLst>
          </p:cNvPr>
          <p:cNvCxnSpPr>
            <a:cxnSpLocks/>
            <a:stCxn id="2" idx="1"/>
            <a:endCxn id="2" idx="3"/>
          </p:cNvCxnSpPr>
          <p:nvPr/>
        </p:nvCxnSpPr>
        <p:spPr>
          <a:xfrm>
            <a:off x="7566058" y="3829128"/>
            <a:ext cx="4058816" cy="0"/>
          </a:xfrm>
          <a:prstGeom prst="line">
            <a:avLst/>
          </a:prstGeom>
          <a:ln w="28575">
            <a:solidFill>
              <a:schemeClr val="accent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37AFF17-1187-44CB-9325-A5564EC7ABC5}"/>
              </a:ext>
            </a:extLst>
          </p:cNvPr>
          <p:cNvCxnSpPr>
            <a:cxnSpLocks/>
            <a:stCxn id="2" idx="0"/>
            <a:endCxn id="2" idx="2"/>
          </p:cNvCxnSpPr>
          <p:nvPr/>
        </p:nvCxnSpPr>
        <p:spPr>
          <a:xfrm>
            <a:off x="9595466" y="1778213"/>
            <a:ext cx="0" cy="4101830"/>
          </a:xfrm>
          <a:prstGeom prst="line">
            <a:avLst/>
          </a:prstGeom>
          <a:ln w="28575">
            <a:solidFill>
              <a:schemeClr val="accent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19506C5-7C66-4775-AB83-B534BEC15027}"/>
              </a:ext>
            </a:extLst>
          </p:cNvPr>
          <p:cNvCxnSpPr>
            <a:cxnSpLocks/>
          </p:cNvCxnSpPr>
          <p:nvPr/>
        </p:nvCxnSpPr>
        <p:spPr>
          <a:xfrm flipH="1">
            <a:off x="9595467" y="4868832"/>
            <a:ext cx="2029407" cy="0"/>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5696D35-E18A-4CB0-9803-24765126F8A0}"/>
              </a:ext>
            </a:extLst>
          </p:cNvPr>
          <p:cNvCxnSpPr>
            <a:cxnSpLocks/>
          </p:cNvCxnSpPr>
          <p:nvPr/>
        </p:nvCxnSpPr>
        <p:spPr>
          <a:xfrm flipH="1">
            <a:off x="9595467" y="4364979"/>
            <a:ext cx="2029407" cy="0"/>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EA17EDA-EDB9-406F-BD94-62E8A3EEBD26}"/>
              </a:ext>
            </a:extLst>
          </p:cNvPr>
          <p:cNvCxnSpPr>
            <a:cxnSpLocks/>
          </p:cNvCxnSpPr>
          <p:nvPr/>
        </p:nvCxnSpPr>
        <p:spPr>
          <a:xfrm flipH="1">
            <a:off x="9595467" y="5372685"/>
            <a:ext cx="2029407" cy="0"/>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F15F1FD-AF86-47C7-8058-CB300FD8EDD2}"/>
              </a:ext>
            </a:extLst>
          </p:cNvPr>
          <p:cNvSpPr txBox="1"/>
          <p:nvPr/>
        </p:nvSpPr>
        <p:spPr>
          <a:xfrm>
            <a:off x="9024390" y="1379061"/>
            <a:ext cx="1361428" cy="424732"/>
          </a:xfrm>
          <a:prstGeom prst="rect">
            <a:avLst/>
          </a:prstGeom>
          <a:noFill/>
        </p:spPr>
        <p:txBody>
          <a:bodyPr wrap="square" rtlCol="0">
            <a:spAutoFit/>
          </a:bodyPr>
          <a:lstStyle/>
          <a:p>
            <a:pPr>
              <a:lnSpc>
                <a:spcPct val="90000"/>
              </a:lnSpc>
            </a:pPr>
            <a:r>
              <a:rPr lang="en-US" sz="2400" dirty="0"/>
              <a:t>Domain</a:t>
            </a:r>
          </a:p>
        </p:txBody>
      </p:sp>
      <p:sp>
        <p:nvSpPr>
          <p:cNvPr id="43" name="TextBox 42">
            <a:extLst>
              <a:ext uri="{FF2B5EF4-FFF2-40B4-BE49-F238E27FC236}">
                <a16:creationId xmlns:a16="http://schemas.microsoft.com/office/drawing/2014/main" id="{68BF9529-FB9D-4913-B799-E72D9D5ADEB8}"/>
              </a:ext>
            </a:extLst>
          </p:cNvPr>
          <p:cNvSpPr txBox="1"/>
          <p:nvPr/>
        </p:nvSpPr>
        <p:spPr>
          <a:xfrm>
            <a:off x="9605976" y="1937468"/>
            <a:ext cx="2029398" cy="424732"/>
          </a:xfrm>
          <a:prstGeom prst="rect">
            <a:avLst/>
          </a:prstGeom>
          <a:noFill/>
        </p:spPr>
        <p:txBody>
          <a:bodyPr wrap="square" rtlCol="0">
            <a:spAutoFit/>
          </a:bodyPr>
          <a:lstStyle/>
          <a:p>
            <a:pPr algn="ctr">
              <a:lnSpc>
                <a:spcPct val="90000"/>
              </a:lnSpc>
            </a:pPr>
            <a:r>
              <a:rPr lang="en-US" sz="2400" dirty="0"/>
              <a:t>Grid</a:t>
            </a:r>
          </a:p>
        </p:txBody>
      </p:sp>
      <p:sp>
        <p:nvSpPr>
          <p:cNvPr id="44" name="TextBox 43">
            <a:extLst>
              <a:ext uri="{FF2B5EF4-FFF2-40B4-BE49-F238E27FC236}">
                <a16:creationId xmlns:a16="http://schemas.microsoft.com/office/drawing/2014/main" id="{71B54923-C278-433C-9FC4-24B08E2730D0}"/>
              </a:ext>
            </a:extLst>
          </p:cNvPr>
          <p:cNvSpPr txBox="1"/>
          <p:nvPr/>
        </p:nvSpPr>
        <p:spPr>
          <a:xfrm>
            <a:off x="9595466" y="3884688"/>
            <a:ext cx="2029398" cy="424732"/>
          </a:xfrm>
          <a:prstGeom prst="rect">
            <a:avLst/>
          </a:prstGeom>
          <a:noFill/>
        </p:spPr>
        <p:txBody>
          <a:bodyPr wrap="square" rtlCol="0">
            <a:spAutoFit/>
          </a:bodyPr>
          <a:lstStyle/>
          <a:p>
            <a:pPr algn="ctr">
              <a:lnSpc>
                <a:spcPct val="90000"/>
              </a:lnSpc>
            </a:pPr>
            <a:r>
              <a:rPr lang="en-US" sz="2400" dirty="0"/>
              <a:t>Tile</a:t>
            </a:r>
          </a:p>
        </p:txBody>
      </p:sp>
      <p:cxnSp>
        <p:nvCxnSpPr>
          <p:cNvPr id="45" name="Straight Connector 44">
            <a:extLst>
              <a:ext uri="{FF2B5EF4-FFF2-40B4-BE49-F238E27FC236}">
                <a16:creationId xmlns:a16="http://schemas.microsoft.com/office/drawing/2014/main" id="{4A3CB85F-D3AE-4061-8AF5-67FBFFC0B16F}"/>
              </a:ext>
            </a:extLst>
          </p:cNvPr>
          <p:cNvCxnSpPr>
            <a:cxnSpLocks/>
          </p:cNvCxnSpPr>
          <p:nvPr/>
        </p:nvCxnSpPr>
        <p:spPr>
          <a:xfrm>
            <a:off x="8634413" y="3829128"/>
            <a:ext cx="0" cy="205091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53FAAA6-421E-420B-95D9-1C89016BDC81}"/>
              </a:ext>
            </a:extLst>
          </p:cNvPr>
          <p:cNvCxnSpPr>
            <a:cxnSpLocks/>
          </p:cNvCxnSpPr>
          <p:nvPr/>
        </p:nvCxnSpPr>
        <p:spPr>
          <a:xfrm>
            <a:off x="8130560" y="3829128"/>
            <a:ext cx="0" cy="205091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CECEC1D-306E-4D7A-BD22-CC6B081243A3}"/>
              </a:ext>
            </a:extLst>
          </p:cNvPr>
          <p:cNvCxnSpPr>
            <a:cxnSpLocks/>
          </p:cNvCxnSpPr>
          <p:nvPr/>
        </p:nvCxnSpPr>
        <p:spPr>
          <a:xfrm>
            <a:off x="9147597" y="3829128"/>
            <a:ext cx="0" cy="205091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FDACACA-DA8E-4471-9ACE-6106C3E7ADDE}"/>
              </a:ext>
            </a:extLst>
          </p:cNvPr>
          <p:cNvCxnSpPr>
            <a:cxnSpLocks/>
          </p:cNvCxnSpPr>
          <p:nvPr/>
        </p:nvCxnSpPr>
        <p:spPr>
          <a:xfrm>
            <a:off x="7859972" y="3829128"/>
            <a:ext cx="0" cy="205091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79D7313-4FF6-4D7F-9B74-1599FFD5BA7F}"/>
              </a:ext>
            </a:extLst>
          </p:cNvPr>
          <p:cNvCxnSpPr>
            <a:cxnSpLocks/>
          </p:cNvCxnSpPr>
          <p:nvPr/>
        </p:nvCxnSpPr>
        <p:spPr>
          <a:xfrm>
            <a:off x="8382487" y="3829128"/>
            <a:ext cx="0" cy="205091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F5C1C17-7496-4FEF-811B-1FA602963516}"/>
              </a:ext>
            </a:extLst>
          </p:cNvPr>
          <p:cNvCxnSpPr>
            <a:cxnSpLocks/>
          </p:cNvCxnSpPr>
          <p:nvPr/>
        </p:nvCxnSpPr>
        <p:spPr>
          <a:xfrm>
            <a:off x="8912422" y="3829128"/>
            <a:ext cx="0" cy="205091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A3D0B0F-BF77-40B2-A5B4-515CDB8BD873}"/>
              </a:ext>
            </a:extLst>
          </p:cNvPr>
          <p:cNvCxnSpPr>
            <a:cxnSpLocks/>
          </p:cNvCxnSpPr>
          <p:nvPr/>
        </p:nvCxnSpPr>
        <p:spPr>
          <a:xfrm>
            <a:off x="9388283" y="3829128"/>
            <a:ext cx="0" cy="205091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FCF7362-AD44-41C3-B173-E4CF4D87B7ED}"/>
              </a:ext>
            </a:extLst>
          </p:cNvPr>
          <p:cNvCxnSpPr>
            <a:cxnSpLocks/>
          </p:cNvCxnSpPr>
          <p:nvPr/>
        </p:nvCxnSpPr>
        <p:spPr>
          <a:xfrm>
            <a:off x="9481589" y="3829128"/>
            <a:ext cx="0" cy="205091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5802FD1-3D3B-43E6-AC69-25EDC2A573B0}"/>
              </a:ext>
            </a:extLst>
          </p:cNvPr>
          <p:cNvCxnSpPr>
            <a:cxnSpLocks/>
          </p:cNvCxnSpPr>
          <p:nvPr/>
        </p:nvCxnSpPr>
        <p:spPr>
          <a:xfrm>
            <a:off x="9266985" y="3829128"/>
            <a:ext cx="0" cy="205091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7777FFE-8B88-4767-932A-556D8475A8CB}"/>
              </a:ext>
            </a:extLst>
          </p:cNvPr>
          <p:cNvCxnSpPr>
            <a:cxnSpLocks/>
          </p:cNvCxnSpPr>
          <p:nvPr/>
        </p:nvCxnSpPr>
        <p:spPr>
          <a:xfrm>
            <a:off x="9024390" y="3829128"/>
            <a:ext cx="0" cy="205091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4D9A02F-1B49-472A-B6D0-53844175E300}"/>
              </a:ext>
            </a:extLst>
          </p:cNvPr>
          <p:cNvCxnSpPr>
            <a:cxnSpLocks/>
          </p:cNvCxnSpPr>
          <p:nvPr/>
        </p:nvCxnSpPr>
        <p:spPr>
          <a:xfrm>
            <a:off x="8772463" y="3829128"/>
            <a:ext cx="0" cy="205091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CAD7D96-544E-4F57-A02B-824D7DD02090}"/>
              </a:ext>
            </a:extLst>
          </p:cNvPr>
          <p:cNvCxnSpPr>
            <a:cxnSpLocks/>
          </p:cNvCxnSpPr>
          <p:nvPr/>
        </p:nvCxnSpPr>
        <p:spPr>
          <a:xfrm>
            <a:off x="8520536" y="3829128"/>
            <a:ext cx="0" cy="205091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2303721-1582-4EAC-A60B-257FB97BD2CC}"/>
              </a:ext>
            </a:extLst>
          </p:cNvPr>
          <p:cNvCxnSpPr>
            <a:cxnSpLocks/>
          </p:cNvCxnSpPr>
          <p:nvPr/>
        </p:nvCxnSpPr>
        <p:spPr>
          <a:xfrm>
            <a:off x="8246772" y="3829128"/>
            <a:ext cx="0" cy="205091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F3D4093-0EF2-4BA5-9CE6-648B38E2D63D}"/>
              </a:ext>
            </a:extLst>
          </p:cNvPr>
          <p:cNvCxnSpPr>
            <a:cxnSpLocks/>
          </p:cNvCxnSpPr>
          <p:nvPr/>
        </p:nvCxnSpPr>
        <p:spPr>
          <a:xfrm>
            <a:off x="8004176" y="3829128"/>
            <a:ext cx="0" cy="205091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6D1E5D5-9A5B-4781-AC7A-176DA0049432}"/>
              </a:ext>
            </a:extLst>
          </p:cNvPr>
          <p:cNvCxnSpPr>
            <a:cxnSpLocks/>
          </p:cNvCxnSpPr>
          <p:nvPr/>
        </p:nvCxnSpPr>
        <p:spPr>
          <a:xfrm>
            <a:off x="7724258" y="3829128"/>
            <a:ext cx="0" cy="205091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E9FA0C00-1A90-4F16-A085-B173924BA1D9}"/>
              </a:ext>
            </a:extLst>
          </p:cNvPr>
          <p:cNvGrpSpPr/>
          <p:nvPr/>
        </p:nvGrpSpPr>
        <p:grpSpPr>
          <a:xfrm rot="5400000">
            <a:off x="7615069" y="3808372"/>
            <a:ext cx="1913142" cy="2050915"/>
            <a:chOff x="4981058" y="1669404"/>
            <a:chExt cx="1757331" cy="2050915"/>
          </a:xfrm>
        </p:grpSpPr>
        <p:cxnSp>
          <p:nvCxnSpPr>
            <p:cNvPr id="63" name="Straight Connector 62">
              <a:extLst>
                <a:ext uri="{FF2B5EF4-FFF2-40B4-BE49-F238E27FC236}">
                  <a16:creationId xmlns:a16="http://schemas.microsoft.com/office/drawing/2014/main" id="{D44E1753-F59D-4294-B05B-95D72B51645C}"/>
                </a:ext>
              </a:extLst>
            </p:cNvPr>
            <p:cNvCxnSpPr>
              <a:cxnSpLocks/>
            </p:cNvCxnSpPr>
            <p:nvPr/>
          </p:nvCxnSpPr>
          <p:spPr>
            <a:xfrm>
              <a:off x="5891213" y="1669404"/>
              <a:ext cx="0" cy="205091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3375523-5B56-4ECE-BFD6-99E9381FEE28}"/>
                </a:ext>
              </a:extLst>
            </p:cNvPr>
            <p:cNvCxnSpPr>
              <a:cxnSpLocks/>
            </p:cNvCxnSpPr>
            <p:nvPr/>
          </p:nvCxnSpPr>
          <p:spPr>
            <a:xfrm>
              <a:off x="5387360" y="1669404"/>
              <a:ext cx="0" cy="205091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9688F1E-6D75-4255-9267-4082A01EC925}"/>
                </a:ext>
              </a:extLst>
            </p:cNvPr>
            <p:cNvCxnSpPr>
              <a:cxnSpLocks/>
            </p:cNvCxnSpPr>
            <p:nvPr/>
          </p:nvCxnSpPr>
          <p:spPr>
            <a:xfrm>
              <a:off x="6404397" y="1669404"/>
              <a:ext cx="0" cy="205091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3A67D5F-6709-4B8E-B54D-EA5CD285099D}"/>
                </a:ext>
              </a:extLst>
            </p:cNvPr>
            <p:cNvCxnSpPr>
              <a:cxnSpLocks/>
            </p:cNvCxnSpPr>
            <p:nvPr/>
          </p:nvCxnSpPr>
          <p:spPr>
            <a:xfrm>
              <a:off x="5116772" y="1669404"/>
              <a:ext cx="0" cy="205091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2EF7B6D-7F31-4ADC-AC7D-C5CA446A1FFC}"/>
                </a:ext>
              </a:extLst>
            </p:cNvPr>
            <p:cNvCxnSpPr>
              <a:cxnSpLocks/>
            </p:cNvCxnSpPr>
            <p:nvPr/>
          </p:nvCxnSpPr>
          <p:spPr>
            <a:xfrm>
              <a:off x="5639287" y="1669404"/>
              <a:ext cx="0" cy="205091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915D29D-6D99-470F-B738-90CF9EF6780A}"/>
                </a:ext>
              </a:extLst>
            </p:cNvPr>
            <p:cNvCxnSpPr>
              <a:cxnSpLocks/>
            </p:cNvCxnSpPr>
            <p:nvPr/>
          </p:nvCxnSpPr>
          <p:spPr>
            <a:xfrm>
              <a:off x="6169222" y="1669404"/>
              <a:ext cx="0" cy="205091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8A2971E-6FCF-4C06-B8BC-08760FBBFC9D}"/>
                </a:ext>
              </a:extLst>
            </p:cNvPr>
            <p:cNvCxnSpPr>
              <a:cxnSpLocks/>
            </p:cNvCxnSpPr>
            <p:nvPr/>
          </p:nvCxnSpPr>
          <p:spPr>
            <a:xfrm>
              <a:off x="6645083" y="1669404"/>
              <a:ext cx="0" cy="205091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78B65D3-B0D0-480F-ACF1-4E6DDC28FB47}"/>
                </a:ext>
              </a:extLst>
            </p:cNvPr>
            <p:cNvCxnSpPr>
              <a:cxnSpLocks/>
            </p:cNvCxnSpPr>
            <p:nvPr/>
          </p:nvCxnSpPr>
          <p:spPr>
            <a:xfrm>
              <a:off x="6738389" y="1669404"/>
              <a:ext cx="0" cy="205091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4740E13-5A3E-435C-9D1B-A157D554AF94}"/>
                </a:ext>
              </a:extLst>
            </p:cNvPr>
            <p:cNvCxnSpPr>
              <a:cxnSpLocks/>
            </p:cNvCxnSpPr>
            <p:nvPr/>
          </p:nvCxnSpPr>
          <p:spPr>
            <a:xfrm>
              <a:off x="6523785" y="1669404"/>
              <a:ext cx="0" cy="205091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5E09763-0BA9-419B-AF2F-56FAD7207ABA}"/>
                </a:ext>
              </a:extLst>
            </p:cNvPr>
            <p:cNvCxnSpPr>
              <a:cxnSpLocks/>
            </p:cNvCxnSpPr>
            <p:nvPr/>
          </p:nvCxnSpPr>
          <p:spPr>
            <a:xfrm>
              <a:off x="6281190" y="1669404"/>
              <a:ext cx="0" cy="205091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5C758BF-2DAB-4A24-8348-7385CB919C7C}"/>
                </a:ext>
              </a:extLst>
            </p:cNvPr>
            <p:cNvCxnSpPr>
              <a:cxnSpLocks/>
            </p:cNvCxnSpPr>
            <p:nvPr/>
          </p:nvCxnSpPr>
          <p:spPr>
            <a:xfrm>
              <a:off x="6029263" y="1669404"/>
              <a:ext cx="0" cy="205091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472CD2C-4C10-4218-AF1A-FF80C1A48876}"/>
                </a:ext>
              </a:extLst>
            </p:cNvPr>
            <p:cNvCxnSpPr>
              <a:cxnSpLocks/>
            </p:cNvCxnSpPr>
            <p:nvPr/>
          </p:nvCxnSpPr>
          <p:spPr>
            <a:xfrm>
              <a:off x="5777336" y="1669404"/>
              <a:ext cx="0" cy="205091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0CC6575-6ED7-4C05-95EF-C60DDC03DE00}"/>
                </a:ext>
              </a:extLst>
            </p:cNvPr>
            <p:cNvCxnSpPr>
              <a:cxnSpLocks/>
            </p:cNvCxnSpPr>
            <p:nvPr/>
          </p:nvCxnSpPr>
          <p:spPr>
            <a:xfrm>
              <a:off x="5503572" y="1669404"/>
              <a:ext cx="0" cy="205091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3D51645-A922-4CB7-9904-293F7C051DA4}"/>
                </a:ext>
              </a:extLst>
            </p:cNvPr>
            <p:cNvCxnSpPr>
              <a:cxnSpLocks/>
            </p:cNvCxnSpPr>
            <p:nvPr/>
          </p:nvCxnSpPr>
          <p:spPr>
            <a:xfrm>
              <a:off x="5260976" y="1669404"/>
              <a:ext cx="0" cy="205091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B840C76-D962-486C-9D10-1BEA3CFF2429}"/>
                </a:ext>
              </a:extLst>
            </p:cNvPr>
            <p:cNvCxnSpPr>
              <a:cxnSpLocks/>
            </p:cNvCxnSpPr>
            <p:nvPr/>
          </p:nvCxnSpPr>
          <p:spPr>
            <a:xfrm>
              <a:off x="4981058" y="1669404"/>
              <a:ext cx="0" cy="205091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78" name="TextBox 77">
            <a:extLst>
              <a:ext uri="{FF2B5EF4-FFF2-40B4-BE49-F238E27FC236}">
                <a16:creationId xmlns:a16="http://schemas.microsoft.com/office/drawing/2014/main" id="{57844606-44D4-44E8-922F-8058417854FB}"/>
              </a:ext>
            </a:extLst>
          </p:cNvPr>
          <p:cNvSpPr txBox="1"/>
          <p:nvPr/>
        </p:nvSpPr>
        <p:spPr>
          <a:xfrm>
            <a:off x="8164005" y="4079474"/>
            <a:ext cx="941175" cy="424732"/>
          </a:xfrm>
          <a:prstGeom prst="rect">
            <a:avLst/>
          </a:prstGeom>
          <a:solidFill>
            <a:schemeClr val="bg1"/>
          </a:solidFill>
        </p:spPr>
        <p:txBody>
          <a:bodyPr wrap="square" rtlCol="0">
            <a:spAutoFit/>
          </a:bodyPr>
          <a:lstStyle/>
          <a:p>
            <a:pPr algn="ctr">
              <a:lnSpc>
                <a:spcPct val="90000"/>
              </a:lnSpc>
            </a:pPr>
            <a:r>
              <a:rPr lang="en-US" sz="2400" dirty="0"/>
              <a:t>Cells</a:t>
            </a:r>
          </a:p>
        </p:txBody>
      </p:sp>
      <p:sp>
        <p:nvSpPr>
          <p:cNvPr id="54" name="TextBox 53">
            <a:extLst>
              <a:ext uri="{FF2B5EF4-FFF2-40B4-BE49-F238E27FC236}">
                <a16:creationId xmlns:a16="http://schemas.microsoft.com/office/drawing/2014/main" id="{A051AE49-5FAD-4468-A2F0-D490E044F2DD}"/>
              </a:ext>
            </a:extLst>
          </p:cNvPr>
          <p:cNvSpPr txBox="1"/>
          <p:nvPr/>
        </p:nvSpPr>
        <p:spPr>
          <a:xfrm>
            <a:off x="7576578" y="1937468"/>
            <a:ext cx="2029398" cy="424732"/>
          </a:xfrm>
          <a:prstGeom prst="rect">
            <a:avLst/>
          </a:prstGeom>
          <a:noFill/>
        </p:spPr>
        <p:txBody>
          <a:bodyPr wrap="square" rtlCol="0">
            <a:spAutoFit/>
          </a:bodyPr>
          <a:lstStyle/>
          <a:p>
            <a:pPr algn="ctr">
              <a:lnSpc>
                <a:spcPct val="90000"/>
              </a:lnSpc>
            </a:pPr>
            <a:r>
              <a:rPr lang="en-US" sz="2400" dirty="0"/>
              <a:t>Grid</a:t>
            </a:r>
          </a:p>
        </p:txBody>
      </p:sp>
      <p:sp>
        <p:nvSpPr>
          <p:cNvPr id="79" name="TextBox 78">
            <a:extLst>
              <a:ext uri="{FF2B5EF4-FFF2-40B4-BE49-F238E27FC236}">
                <a16:creationId xmlns:a16="http://schemas.microsoft.com/office/drawing/2014/main" id="{B50C2430-65A9-4549-8CAC-798C511E02AB}"/>
              </a:ext>
            </a:extLst>
          </p:cNvPr>
          <p:cNvSpPr txBox="1"/>
          <p:nvPr/>
        </p:nvSpPr>
        <p:spPr>
          <a:xfrm>
            <a:off x="9595466" y="4945688"/>
            <a:ext cx="2029398" cy="424732"/>
          </a:xfrm>
          <a:prstGeom prst="rect">
            <a:avLst/>
          </a:prstGeom>
          <a:noFill/>
        </p:spPr>
        <p:txBody>
          <a:bodyPr wrap="square" rtlCol="0">
            <a:spAutoFit/>
          </a:bodyPr>
          <a:lstStyle/>
          <a:p>
            <a:pPr algn="ctr">
              <a:lnSpc>
                <a:spcPct val="90000"/>
              </a:lnSpc>
            </a:pPr>
            <a:r>
              <a:rPr lang="en-US" sz="2400" dirty="0"/>
              <a:t>Tile</a:t>
            </a:r>
          </a:p>
        </p:txBody>
      </p:sp>
      <p:sp>
        <p:nvSpPr>
          <p:cNvPr id="80" name="TextBox 79">
            <a:extLst>
              <a:ext uri="{FF2B5EF4-FFF2-40B4-BE49-F238E27FC236}">
                <a16:creationId xmlns:a16="http://schemas.microsoft.com/office/drawing/2014/main" id="{F8DEA3B0-9116-4E63-B473-B72E426B65E6}"/>
              </a:ext>
            </a:extLst>
          </p:cNvPr>
          <p:cNvSpPr txBox="1"/>
          <p:nvPr/>
        </p:nvSpPr>
        <p:spPr>
          <a:xfrm>
            <a:off x="9595466" y="5422094"/>
            <a:ext cx="2029398" cy="424732"/>
          </a:xfrm>
          <a:prstGeom prst="rect">
            <a:avLst/>
          </a:prstGeom>
          <a:noFill/>
        </p:spPr>
        <p:txBody>
          <a:bodyPr wrap="square" rtlCol="0">
            <a:spAutoFit/>
          </a:bodyPr>
          <a:lstStyle/>
          <a:p>
            <a:pPr algn="ctr">
              <a:lnSpc>
                <a:spcPct val="90000"/>
              </a:lnSpc>
            </a:pPr>
            <a:r>
              <a:rPr lang="en-US" sz="2400" dirty="0"/>
              <a:t>Tile</a:t>
            </a:r>
          </a:p>
        </p:txBody>
      </p:sp>
      <p:sp>
        <p:nvSpPr>
          <p:cNvPr id="81" name="TextBox 80">
            <a:extLst>
              <a:ext uri="{FF2B5EF4-FFF2-40B4-BE49-F238E27FC236}">
                <a16:creationId xmlns:a16="http://schemas.microsoft.com/office/drawing/2014/main" id="{CA996266-4CF2-42BC-ACBD-AEC8829D82C2}"/>
              </a:ext>
            </a:extLst>
          </p:cNvPr>
          <p:cNvSpPr txBox="1"/>
          <p:nvPr/>
        </p:nvSpPr>
        <p:spPr>
          <a:xfrm>
            <a:off x="9595466" y="4392297"/>
            <a:ext cx="2029398" cy="424732"/>
          </a:xfrm>
          <a:prstGeom prst="rect">
            <a:avLst/>
          </a:prstGeom>
          <a:noFill/>
        </p:spPr>
        <p:txBody>
          <a:bodyPr wrap="square" rtlCol="0">
            <a:spAutoFit/>
          </a:bodyPr>
          <a:lstStyle/>
          <a:p>
            <a:pPr algn="ctr">
              <a:lnSpc>
                <a:spcPct val="90000"/>
              </a:lnSpc>
            </a:pPr>
            <a:r>
              <a:rPr lang="en-US" sz="2400" dirty="0"/>
              <a:t>Tile</a:t>
            </a:r>
          </a:p>
        </p:txBody>
      </p:sp>
    </p:spTree>
    <p:extLst>
      <p:ext uri="{BB962C8B-B14F-4D97-AF65-F5344CB8AC3E}">
        <p14:creationId xmlns:p14="http://schemas.microsoft.com/office/powerpoint/2010/main" val="2779485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a:t>Current state of development</a:t>
            </a:r>
          </a:p>
        </p:txBody>
      </p:sp>
      <p:sp>
        <p:nvSpPr>
          <p:cNvPr id="4" name="Subtitle 3"/>
          <p:cNvSpPr>
            <a:spLocks noGrp="1"/>
          </p:cNvSpPr>
          <p:nvPr>
            <p:ph type="subTitle" idx="13"/>
          </p:nvPr>
        </p:nvSpPr>
        <p:spPr/>
        <p:txBody>
          <a:bodyPr/>
          <a:lstStyle/>
          <a:p>
            <a:r>
              <a:rPr lang="en-US" dirty="0"/>
              <a:t>Managing particle work</a:t>
            </a:r>
          </a:p>
        </p:txBody>
      </p:sp>
      <p:pic>
        <p:nvPicPr>
          <p:cNvPr id="7" name="Picture 6">
            <a:extLst>
              <a:ext uri="{FF2B5EF4-FFF2-40B4-BE49-F238E27FC236}">
                <a16:creationId xmlns:a16="http://schemas.microsoft.com/office/drawing/2014/main" id="{6B526843-9254-4BF3-8193-1057E7599F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3362" y="6307484"/>
            <a:ext cx="1524486" cy="412269"/>
          </a:xfrm>
          <a:prstGeom prst="rect">
            <a:avLst/>
          </a:prstGeom>
        </p:spPr>
      </p:pic>
      <p:sp>
        <p:nvSpPr>
          <p:cNvPr id="39" name="TextBox 38">
            <a:extLst>
              <a:ext uri="{FF2B5EF4-FFF2-40B4-BE49-F238E27FC236}">
                <a16:creationId xmlns:a16="http://schemas.microsoft.com/office/drawing/2014/main" id="{2615B935-005C-4372-A51E-CA34F9F0393C}"/>
              </a:ext>
            </a:extLst>
          </p:cNvPr>
          <p:cNvSpPr txBox="1"/>
          <p:nvPr/>
        </p:nvSpPr>
        <p:spPr>
          <a:xfrm>
            <a:off x="270628" y="1334004"/>
            <a:ext cx="6339830" cy="4745915"/>
          </a:xfrm>
          <a:prstGeom prst="rect">
            <a:avLst/>
          </a:prstGeom>
          <a:noFill/>
        </p:spPr>
        <p:txBody>
          <a:bodyPr wrap="square" rtlCol="0">
            <a:spAutoFit/>
          </a:bodyPr>
          <a:lstStyle/>
          <a:p>
            <a:pPr marL="342900" indent="-342900">
              <a:lnSpc>
                <a:spcPct val="90000"/>
              </a:lnSpc>
              <a:buFont typeface="Arial" panose="020B0604020202020204" pitchFamily="34" charset="0"/>
              <a:buChar char="•"/>
            </a:pPr>
            <a:r>
              <a:rPr lang="en-US" sz="2400" dirty="0"/>
              <a:t>The simplest approach is to have particles use the same grids and tiles as the fluid.</a:t>
            </a:r>
          </a:p>
          <a:p>
            <a:pPr marL="800100" lvl="1" indent="-342900">
              <a:lnSpc>
                <a:spcPct val="90000"/>
              </a:lnSpc>
              <a:buFont typeface="Arial" panose="020B0604020202020204" pitchFamily="34" charset="0"/>
              <a:buChar char="•"/>
            </a:pPr>
            <a:r>
              <a:rPr lang="en-US" sz="2400" dirty="0"/>
              <a:t>This is essentially what MFIX does</a:t>
            </a:r>
          </a:p>
          <a:p>
            <a:pPr marL="800100" lvl="1" indent="-342900">
              <a:lnSpc>
                <a:spcPct val="90000"/>
              </a:lnSpc>
              <a:buFont typeface="Arial" panose="020B0604020202020204" pitchFamily="34" charset="0"/>
              <a:buChar char="•"/>
            </a:pPr>
            <a:r>
              <a:rPr lang="en-US" sz="2400" dirty="0"/>
              <a:t>Limits ability to load balance particle work</a:t>
            </a:r>
          </a:p>
          <a:p>
            <a:pPr marL="342900"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r>
              <a:rPr lang="en-US" sz="2400" dirty="0"/>
              <a:t>A </a:t>
            </a:r>
            <a:r>
              <a:rPr lang="en-US" sz="2400" b="1" dirty="0"/>
              <a:t>dual grid </a:t>
            </a:r>
            <a:r>
              <a:rPr lang="en-US" sz="2400" dirty="0"/>
              <a:t>methodology allows the fluid and particles to live on separate grids.</a:t>
            </a:r>
          </a:p>
          <a:p>
            <a:pPr marL="800100" lvl="1" indent="-342900">
              <a:lnSpc>
                <a:spcPct val="90000"/>
              </a:lnSpc>
              <a:buFont typeface="Arial" panose="020B0604020202020204" pitchFamily="34" charset="0"/>
              <a:buChar char="•"/>
            </a:pPr>
            <a:r>
              <a:rPr lang="en-US" sz="2400" dirty="0"/>
              <a:t>Load balance is done using either a KD Tree or </a:t>
            </a:r>
            <a:r>
              <a:rPr lang="en-US" sz="2400" dirty="0" err="1"/>
              <a:t>KnapSack</a:t>
            </a:r>
            <a:r>
              <a:rPr lang="en-US" sz="2400" dirty="0"/>
              <a:t> algorithm</a:t>
            </a:r>
          </a:p>
          <a:p>
            <a:pPr marL="800100" lvl="1" indent="-342900">
              <a:lnSpc>
                <a:spcPct val="90000"/>
              </a:lnSpc>
              <a:buFont typeface="Arial" panose="020B0604020202020204" pitchFamily="34" charset="0"/>
              <a:buChar char="•"/>
            </a:pPr>
            <a:r>
              <a:rPr lang="en-US" sz="2400" dirty="0" err="1"/>
              <a:t>Regridding</a:t>
            </a:r>
            <a:r>
              <a:rPr lang="en-US" sz="2400" dirty="0"/>
              <a:t> is preformed at a user defined interval to rebalance particle work</a:t>
            </a:r>
          </a:p>
          <a:p>
            <a:pPr marL="800100" lvl="1"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r>
              <a:rPr lang="en-US" sz="2400" b="1" dirty="0"/>
              <a:t>Tiles</a:t>
            </a:r>
            <a:r>
              <a:rPr lang="en-US" sz="2400" dirty="0"/>
              <a:t> are still used to breakup particle work for OpenMP threads</a:t>
            </a:r>
          </a:p>
        </p:txBody>
      </p:sp>
      <p:sp>
        <p:nvSpPr>
          <p:cNvPr id="2" name="Rectangle 1">
            <a:extLst>
              <a:ext uri="{FF2B5EF4-FFF2-40B4-BE49-F238E27FC236}">
                <a16:creationId xmlns:a16="http://schemas.microsoft.com/office/drawing/2014/main" id="{216C9989-EA92-427A-ADD8-BDD6C5483E25}"/>
              </a:ext>
            </a:extLst>
          </p:cNvPr>
          <p:cNvSpPr/>
          <p:nvPr/>
        </p:nvSpPr>
        <p:spPr>
          <a:xfrm>
            <a:off x="7566058" y="1778213"/>
            <a:ext cx="4058816" cy="410183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E69235B-0D6A-41C8-A632-7C72A42742F3}"/>
              </a:ext>
            </a:extLst>
          </p:cNvPr>
          <p:cNvCxnSpPr>
            <a:cxnSpLocks/>
          </p:cNvCxnSpPr>
          <p:nvPr/>
        </p:nvCxnSpPr>
        <p:spPr>
          <a:xfrm>
            <a:off x="7566058" y="4637339"/>
            <a:ext cx="4058816"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37AFF17-1187-44CB-9325-A5564EC7ABC5}"/>
              </a:ext>
            </a:extLst>
          </p:cNvPr>
          <p:cNvCxnSpPr>
            <a:cxnSpLocks/>
          </p:cNvCxnSpPr>
          <p:nvPr/>
        </p:nvCxnSpPr>
        <p:spPr>
          <a:xfrm>
            <a:off x="8891330" y="1778213"/>
            <a:ext cx="0" cy="410183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F15F1FD-AF86-47C7-8058-CB300FD8EDD2}"/>
              </a:ext>
            </a:extLst>
          </p:cNvPr>
          <p:cNvSpPr txBox="1"/>
          <p:nvPr/>
        </p:nvSpPr>
        <p:spPr>
          <a:xfrm>
            <a:off x="9024390" y="1379061"/>
            <a:ext cx="1361428" cy="424732"/>
          </a:xfrm>
          <a:prstGeom prst="rect">
            <a:avLst/>
          </a:prstGeom>
          <a:noFill/>
        </p:spPr>
        <p:txBody>
          <a:bodyPr wrap="square" rtlCol="0">
            <a:spAutoFit/>
          </a:bodyPr>
          <a:lstStyle/>
          <a:p>
            <a:pPr>
              <a:lnSpc>
                <a:spcPct val="90000"/>
              </a:lnSpc>
            </a:pPr>
            <a:r>
              <a:rPr lang="en-US" sz="2400" dirty="0"/>
              <a:t>Domain</a:t>
            </a:r>
          </a:p>
        </p:txBody>
      </p:sp>
      <p:sp>
        <p:nvSpPr>
          <p:cNvPr id="43" name="TextBox 42">
            <a:extLst>
              <a:ext uri="{FF2B5EF4-FFF2-40B4-BE49-F238E27FC236}">
                <a16:creationId xmlns:a16="http://schemas.microsoft.com/office/drawing/2014/main" id="{68BF9529-FB9D-4913-B799-E72D9D5ADEB8}"/>
              </a:ext>
            </a:extLst>
          </p:cNvPr>
          <p:cNvSpPr txBox="1"/>
          <p:nvPr/>
        </p:nvSpPr>
        <p:spPr>
          <a:xfrm>
            <a:off x="9606593" y="4688090"/>
            <a:ext cx="2029398" cy="424732"/>
          </a:xfrm>
          <a:prstGeom prst="rect">
            <a:avLst/>
          </a:prstGeom>
          <a:noFill/>
        </p:spPr>
        <p:txBody>
          <a:bodyPr wrap="square" rtlCol="0">
            <a:spAutoFit/>
          </a:bodyPr>
          <a:lstStyle/>
          <a:p>
            <a:pPr algn="ctr">
              <a:lnSpc>
                <a:spcPct val="90000"/>
              </a:lnSpc>
            </a:pPr>
            <a:r>
              <a:rPr lang="en-US" sz="2400" dirty="0">
                <a:solidFill>
                  <a:srgbClr val="FF0000"/>
                </a:solidFill>
              </a:rPr>
              <a:t>Particle Grids</a:t>
            </a:r>
          </a:p>
        </p:txBody>
      </p:sp>
      <p:sp>
        <p:nvSpPr>
          <p:cNvPr id="44" name="TextBox 43">
            <a:extLst>
              <a:ext uri="{FF2B5EF4-FFF2-40B4-BE49-F238E27FC236}">
                <a16:creationId xmlns:a16="http://schemas.microsoft.com/office/drawing/2014/main" id="{71B54923-C278-433C-9FC4-24B08E2730D0}"/>
              </a:ext>
            </a:extLst>
          </p:cNvPr>
          <p:cNvSpPr txBox="1"/>
          <p:nvPr/>
        </p:nvSpPr>
        <p:spPr>
          <a:xfrm>
            <a:off x="7566057" y="5879738"/>
            <a:ext cx="2575695" cy="341632"/>
          </a:xfrm>
          <a:prstGeom prst="rect">
            <a:avLst/>
          </a:prstGeom>
          <a:noFill/>
        </p:spPr>
        <p:txBody>
          <a:bodyPr wrap="square" rtlCol="0">
            <a:spAutoFit/>
          </a:bodyPr>
          <a:lstStyle/>
          <a:p>
            <a:pPr>
              <a:lnSpc>
                <a:spcPct val="90000"/>
              </a:lnSpc>
            </a:pPr>
            <a:r>
              <a:rPr lang="en-US" dirty="0"/>
              <a:t>KD Tree illustration</a:t>
            </a:r>
          </a:p>
        </p:txBody>
      </p:sp>
      <p:sp>
        <p:nvSpPr>
          <p:cNvPr id="83" name="Oval 82">
            <a:extLst>
              <a:ext uri="{FF2B5EF4-FFF2-40B4-BE49-F238E27FC236}">
                <a16:creationId xmlns:a16="http://schemas.microsoft.com/office/drawing/2014/main" id="{D571E05C-506A-4E79-82D4-DBC7028DA12E}"/>
              </a:ext>
            </a:extLst>
          </p:cNvPr>
          <p:cNvSpPr/>
          <p:nvPr/>
        </p:nvSpPr>
        <p:spPr>
          <a:xfrm>
            <a:off x="8055412" y="2933215"/>
            <a:ext cx="274320" cy="2743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02D1B5F1-63DC-4716-8D68-90DAADA8FC4B}"/>
              </a:ext>
            </a:extLst>
          </p:cNvPr>
          <p:cNvSpPr/>
          <p:nvPr/>
        </p:nvSpPr>
        <p:spPr>
          <a:xfrm>
            <a:off x="7730419" y="5414635"/>
            <a:ext cx="274320" cy="2743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1405A918-FA4F-4E73-8655-D7B8800E9DBB}"/>
              </a:ext>
            </a:extLst>
          </p:cNvPr>
          <p:cNvSpPr/>
          <p:nvPr/>
        </p:nvSpPr>
        <p:spPr>
          <a:xfrm>
            <a:off x="7969969" y="4949159"/>
            <a:ext cx="274320" cy="2743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79E3A0A9-A617-4278-850D-7549EB2845E7}"/>
              </a:ext>
            </a:extLst>
          </p:cNvPr>
          <p:cNvSpPr/>
          <p:nvPr/>
        </p:nvSpPr>
        <p:spPr>
          <a:xfrm>
            <a:off x="8345379" y="5031758"/>
            <a:ext cx="274320" cy="2743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CF6D51B8-9D52-49E6-BE0D-7CF9A8B7045A}"/>
              </a:ext>
            </a:extLst>
          </p:cNvPr>
          <p:cNvSpPr/>
          <p:nvPr/>
        </p:nvSpPr>
        <p:spPr>
          <a:xfrm>
            <a:off x="8482539" y="5499106"/>
            <a:ext cx="274320" cy="2743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3B87A46A-16DE-4798-B7AA-E62691DC2026}"/>
              </a:ext>
            </a:extLst>
          </p:cNvPr>
          <p:cNvSpPr/>
          <p:nvPr/>
        </p:nvSpPr>
        <p:spPr>
          <a:xfrm>
            <a:off x="9064725" y="4146215"/>
            <a:ext cx="274320" cy="2743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131F96C0-D559-493E-989B-6FF5EE66BA3F}"/>
              </a:ext>
            </a:extLst>
          </p:cNvPr>
          <p:cNvSpPr/>
          <p:nvPr/>
        </p:nvSpPr>
        <p:spPr>
          <a:xfrm>
            <a:off x="9106238" y="5140315"/>
            <a:ext cx="274320" cy="2743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9E85EF90-DD9B-40CD-83E8-E24E3E06A314}"/>
              </a:ext>
            </a:extLst>
          </p:cNvPr>
          <p:cNvSpPr/>
          <p:nvPr/>
        </p:nvSpPr>
        <p:spPr>
          <a:xfrm>
            <a:off x="10621292" y="5374721"/>
            <a:ext cx="274320" cy="2743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953D1537-5066-4309-ACEC-C0F661F3BE7E}"/>
              </a:ext>
            </a:extLst>
          </p:cNvPr>
          <p:cNvSpPr/>
          <p:nvPr/>
        </p:nvSpPr>
        <p:spPr>
          <a:xfrm>
            <a:off x="9846622" y="5510663"/>
            <a:ext cx="274320" cy="2743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FA93785C-3706-4DB8-8713-4DB5AF9534F3}"/>
              </a:ext>
            </a:extLst>
          </p:cNvPr>
          <p:cNvSpPr/>
          <p:nvPr/>
        </p:nvSpPr>
        <p:spPr>
          <a:xfrm>
            <a:off x="10335845" y="3414632"/>
            <a:ext cx="274320" cy="2743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77779A50-BD9F-4FC9-B453-2FCB3E8C99B6}"/>
              </a:ext>
            </a:extLst>
          </p:cNvPr>
          <p:cNvSpPr/>
          <p:nvPr/>
        </p:nvSpPr>
        <p:spPr>
          <a:xfrm>
            <a:off x="8244289" y="4061293"/>
            <a:ext cx="274320" cy="2743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570DAFFC-4B3B-486B-B797-AFD2636D72CC}"/>
              </a:ext>
            </a:extLst>
          </p:cNvPr>
          <p:cNvSpPr/>
          <p:nvPr/>
        </p:nvSpPr>
        <p:spPr>
          <a:xfrm>
            <a:off x="7803881" y="3691968"/>
            <a:ext cx="274320" cy="2743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D14B4CD5-A9CF-4682-8016-70312B4DEF54}"/>
              </a:ext>
            </a:extLst>
          </p:cNvPr>
          <p:cNvSpPr/>
          <p:nvPr/>
        </p:nvSpPr>
        <p:spPr>
          <a:xfrm>
            <a:off x="9655004" y="2765707"/>
            <a:ext cx="274320" cy="2743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EDBDA0B4-F4DC-40F5-BCAA-936972594B8F}"/>
              </a:ext>
            </a:extLst>
          </p:cNvPr>
          <p:cNvSpPr/>
          <p:nvPr/>
        </p:nvSpPr>
        <p:spPr>
          <a:xfrm>
            <a:off x="9767802" y="3650188"/>
            <a:ext cx="274320" cy="2743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0" name="Straight Connector 239">
            <a:extLst>
              <a:ext uri="{FF2B5EF4-FFF2-40B4-BE49-F238E27FC236}">
                <a16:creationId xmlns:a16="http://schemas.microsoft.com/office/drawing/2014/main" id="{24785A00-6DE7-47B2-899D-04A5631EDF03}"/>
              </a:ext>
            </a:extLst>
          </p:cNvPr>
          <p:cNvCxnSpPr>
            <a:cxnSpLocks/>
          </p:cNvCxnSpPr>
          <p:nvPr/>
        </p:nvCxnSpPr>
        <p:spPr>
          <a:xfrm>
            <a:off x="7566058" y="3829128"/>
            <a:ext cx="4058816" cy="0"/>
          </a:xfrm>
          <a:prstGeom prst="line">
            <a:avLst/>
          </a:prstGeom>
          <a:ln w="1270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A7B7D147-77EC-4763-8972-9910BA4ED730}"/>
              </a:ext>
            </a:extLst>
          </p:cNvPr>
          <p:cNvCxnSpPr>
            <a:cxnSpLocks/>
          </p:cNvCxnSpPr>
          <p:nvPr/>
        </p:nvCxnSpPr>
        <p:spPr>
          <a:xfrm>
            <a:off x="9595466" y="1778213"/>
            <a:ext cx="0" cy="4101830"/>
          </a:xfrm>
          <a:prstGeom prst="line">
            <a:avLst/>
          </a:prstGeom>
          <a:ln w="1270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242" name="TextBox 241">
            <a:extLst>
              <a:ext uri="{FF2B5EF4-FFF2-40B4-BE49-F238E27FC236}">
                <a16:creationId xmlns:a16="http://schemas.microsoft.com/office/drawing/2014/main" id="{233529C0-145D-4A68-AAC5-D1FA50B99505}"/>
              </a:ext>
            </a:extLst>
          </p:cNvPr>
          <p:cNvSpPr txBox="1"/>
          <p:nvPr/>
        </p:nvSpPr>
        <p:spPr>
          <a:xfrm>
            <a:off x="9595466" y="1937468"/>
            <a:ext cx="2029398" cy="424732"/>
          </a:xfrm>
          <a:prstGeom prst="rect">
            <a:avLst/>
          </a:prstGeom>
          <a:noFill/>
        </p:spPr>
        <p:txBody>
          <a:bodyPr wrap="square" rtlCol="0">
            <a:spAutoFit/>
          </a:bodyPr>
          <a:lstStyle/>
          <a:p>
            <a:pPr algn="ctr">
              <a:lnSpc>
                <a:spcPct val="90000"/>
              </a:lnSpc>
            </a:pPr>
            <a:r>
              <a:rPr lang="en-US" sz="2400" dirty="0"/>
              <a:t>Grids</a:t>
            </a:r>
          </a:p>
        </p:txBody>
      </p:sp>
    </p:spTree>
    <p:extLst>
      <p:ext uri="{BB962C8B-B14F-4D97-AF65-F5344CB8AC3E}">
        <p14:creationId xmlns:p14="http://schemas.microsoft.com/office/powerpoint/2010/main" val="909459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B91739F-9FE0-4BFB-BDED-5BF41D5C8F42}"/>
              </a:ext>
            </a:extLst>
          </p:cNvPr>
          <p:cNvPicPr>
            <a:picLocks noChangeAspect="1"/>
          </p:cNvPicPr>
          <p:nvPr/>
        </p:nvPicPr>
        <p:blipFill>
          <a:blip r:embed="rId2"/>
          <a:stretch>
            <a:fillRect/>
          </a:stretch>
        </p:blipFill>
        <p:spPr>
          <a:xfrm>
            <a:off x="0" y="0"/>
            <a:ext cx="12192000" cy="6253384"/>
          </a:xfrm>
          <a:prstGeom prst="rect">
            <a:avLst/>
          </a:prstGeom>
        </p:spPr>
      </p:pic>
      <p:sp>
        <p:nvSpPr>
          <p:cNvPr id="3" name="Title 2"/>
          <p:cNvSpPr>
            <a:spLocks noGrp="1"/>
          </p:cNvSpPr>
          <p:nvPr>
            <p:ph type="ctrTitle"/>
          </p:nvPr>
        </p:nvSpPr>
        <p:spPr>
          <a:xfrm>
            <a:off x="270628" y="260268"/>
            <a:ext cx="11580921" cy="600980"/>
          </a:xfrm>
        </p:spPr>
        <p:txBody>
          <a:bodyPr>
            <a:normAutofit fontScale="90000"/>
          </a:bodyPr>
          <a:lstStyle/>
          <a:p>
            <a:r>
              <a:rPr lang="en-US" dirty="0"/>
              <a:t>Outline</a:t>
            </a:r>
          </a:p>
        </p:txBody>
      </p:sp>
      <p:sp>
        <p:nvSpPr>
          <p:cNvPr id="22" name="Content Placeholder 1">
            <a:extLst>
              <a:ext uri="{FF2B5EF4-FFF2-40B4-BE49-F238E27FC236}">
                <a16:creationId xmlns:a16="http://schemas.microsoft.com/office/drawing/2014/main" id="{41F921FD-ADFA-4386-AA58-600DDD234FC2}"/>
              </a:ext>
            </a:extLst>
          </p:cNvPr>
          <p:cNvSpPr>
            <a:spLocks noGrp="1"/>
          </p:cNvSpPr>
          <p:nvPr>
            <p:ph idx="1"/>
          </p:nvPr>
        </p:nvSpPr>
        <p:spPr>
          <a:xfrm>
            <a:off x="270628" y="1253343"/>
            <a:ext cx="7997072" cy="4716533"/>
          </a:xfrm>
        </p:spPr>
        <p:txBody>
          <a:bodyPr>
            <a:normAutofit fontScale="92500" lnSpcReduction="20000"/>
          </a:bodyPr>
          <a:lstStyle/>
          <a:p>
            <a:r>
              <a:rPr lang="en-US" dirty="0"/>
              <a:t>Background</a:t>
            </a:r>
          </a:p>
          <a:p>
            <a:pPr lvl="1"/>
            <a:r>
              <a:rPr lang="en-US" dirty="0"/>
              <a:t>What is MFIX?</a:t>
            </a:r>
          </a:p>
          <a:p>
            <a:pPr lvl="1"/>
            <a:r>
              <a:rPr lang="en-US" dirty="0"/>
              <a:t>What is Exascale / ECP?</a:t>
            </a:r>
          </a:p>
          <a:p>
            <a:pPr lvl="1"/>
            <a:r>
              <a:rPr lang="en-US" dirty="0"/>
              <a:t>What is our target?</a:t>
            </a:r>
          </a:p>
          <a:p>
            <a:r>
              <a:rPr lang="en-US" dirty="0"/>
              <a:t>What is our starting point?</a:t>
            </a:r>
          </a:p>
          <a:p>
            <a:r>
              <a:rPr lang="en-US" dirty="0"/>
              <a:t>Current state of development </a:t>
            </a:r>
          </a:p>
          <a:p>
            <a:pPr lvl="1"/>
            <a:r>
              <a:rPr lang="en-US" dirty="0"/>
              <a:t>Low Mach projection method</a:t>
            </a:r>
          </a:p>
          <a:p>
            <a:pPr lvl="1"/>
            <a:r>
              <a:rPr lang="en-US" dirty="0"/>
              <a:t>Managing fluid work</a:t>
            </a:r>
          </a:p>
          <a:p>
            <a:pPr lvl="1"/>
            <a:r>
              <a:rPr lang="en-US" dirty="0"/>
              <a:t>Managing particle work</a:t>
            </a:r>
          </a:p>
          <a:p>
            <a:pPr lvl="1"/>
            <a:r>
              <a:rPr lang="en-US" dirty="0"/>
              <a:t>Managing geometries</a:t>
            </a:r>
          </a:p>
          <a:p>
            <a:r>
              <a:rPr lang="en-US" dirty="0"/>
              <a:t>Future work</a:t>
            </a:r>
          </a:p>
          <a:p>
            <a:pPr lvl="1"/>
            <a:r>
              <a:rPr lang="en-US" dirty="0"/>
              <a:t>Planned development</a:t>
            </a:r>
          </a:p>
          <a:p>
            <a:pPr lvl="1"/>
            <a:r>
              <a:rPr lang="en-US" dirty="0"/>
              <a:t>TBD development</a:t>
            </a:r>
          </a:p>
        </p:txBody>
      </p:sp>
      <p:cxnSp>
        <p:nvCxnSpPr>
          <p:cNvPr id="23" name="Straight Connector 22">
            <a:extLst>
              <a:ext uri="{FF2B5EF4-FFF2-40B4-BE49-F238E27FC236}">
                <a16:creationId xmlns:a16="http://schemas.microsoft.com/office/drawing/2014/main" id="{B97A8EE8-3FB4-4B6D-A2A4-E409A42ECE1A}"/>
              </a:ext>
            </a:extLst>
          </p:cNvPr>
          <p:cNvCxnSpPr>
            <a:cxnSpLocks/>
          </p:cNvCxnSpPr>
          <p:nvPr/>
        </p:nvCxnSpPr>
        <p:spPr>
          <a:xfrm>
            <a:off x="0" y="746551"/>
            <a:ext cx="9144000" cy="0"/>
          </a:xfrm>
          <a:prstGeom prst="line">
            <a:avLst/>
          </a:prstGeom>
        </p:spPr>
        <p:style>
          <a:lnRef idx="1">
            <a:schemeClr val="dk1"/>
          </a:lnRef>
          <a:fillRef idx="0">
            <a:schemeClr val="dk1"/>
          </a:fillRef>
          <a:effectRef idx="0">
            <a:schemeClr val="dk1"/>
          </a:effectRef>
          <a:fontRef idx="minor">
            <a:schemeClr val="tx1"/>
          </a:fontRef>
        </p:style>
      </p:cxnSp>
      <p:pic>
        <p:nvPicPr>
          <p:cNvPr id="26" name="Picture 25">
            <a:extLst>
              <a:ext uri="{FF2B5EF4-FFF2-40B4-BE49-F238E27FC236}">
                <a16:creationId xmlns:a16="http://schemas.microsoft.com/office/drawing/2014/main" id="{DD99BBFF-3BB8-49EE-A389-011C368E43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362" y="6307484"/>
            <a:ext cx="1524486" cy="412269"/>
          </a:xfrm>
          <a:prstGeom prst="rect">
            <a:avLst/>
          </a:prstGeom>
        </p:spPr>
      </p:pic>
    </p:spTree>
    <p:extLst>
      <p:ext uri="{BB962C8B-B14F-4D97-AF65-F5344CB8AC3E}">
        <p14:creationId xmlns:p14="http://schemas.microsoft.com/office/powerpoint/2010/main" val="3662130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a:t>Current state of development</a:t>
            </a:r>
          </a:p>
        </p:txBody>
      </p:sp>
      <p:sp>
        <p:nvSpPr>
          <p:cNvPr id="4" name="Subtitle 3"/>
          <p:cNvSpPr>
            <a:spLocks noGrp="1"/>
          </p:cNvSpPr>
          <p:nvPr>
            <p:ph type="subTitle" idx="13"/>
          </p:nvPr>
        </p:nvSpPr>
        <p:spPr/>
        <p:txBody>
          <a:bodyPr/>
          <a:lstStyle/>
          <a:p>
            <a:r>
              <a:rPr lang="en-US" dirty="0"/>
              <a:t>Managing work (cont.)</a:t>
            </a:r>
          </a:p>
        </p:txBody>
      </p:sp>
      <p:pic>
        <p:nvPicPr>
          <p:cNvPr id="7" name="Picture 6">
            <a:extLst>
              <a:ext uri="{FF2B5EF4-FFF2-40B4-BE49-F238E27FC236}">
                <a16:creationId xmlns:a16="http://schemas.microsoft.com/office/drawing/2014/main" id="{6B526843-9254-4BF3-8193-1057E7599F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362" y="6307484"/>
            <a:ext cx="1524486" cy="412269"/>
          </a:xfrm>
          <a:prstGeom prst="rect">
            <a:avLst/>
          </a:prstGeom>
        </p:spPr>
      </p:pic>
      <p:sp>
        <p:nvSpPr>
          <p:cNvPr id="39" name="TextBox 38">
            <a:extLst>
              <a:ext uri="{FF2B5EF4-FFF2-40B4-BE49-F238E27FC236}">
                <a16:creationId xmlns:a16="http://schemas.microsoft.com/office/drawing/2014/main" id="{2615B935-005C-4372-A51E-CA34F9F0393C}"/>
              </a:ext>
            </a:extLst>
          </p:cNvPr>
          <p:cNvSpPr txBox="1"/>
          <p:nvPr/>
        </p:nvSpPr>
        <p:spPr>
          <a:xfrm>
            <a:off x="4387076" y="1804901"/>
            <a:ext cx="5248058" cy="1089529"/>
          </a:xfrm>
          <a:prstGeom prst="rect">
            <a:avLst/>
          </a:prstGeom>
          <a:noFill/>
        </p:spPr>
        <p:txBody>
          <a:bodyPr wrap="square" rtlCol="0">
            <a:spAutoFit/>
          </a:bodyPr>
          <a:lstStyle/>
          <a:p>
            <a:pPr>
              <a:lnSpc>
                <a:spcPct val="90000"/>
              </a:lnSpc>
            </a:pPr>
            <a:r>
              <a:rPr lang="en-US" sz="2400" dirty="0"/>
              <a:t>Managing fluid and particle work with girds and tiles gives us the ability to make better use of computing resources. </a:t>
            </a:r>
          </a:p>
        </p:txBody>
      </p:sp>
      <p:pic>
        <p:nvPicPr>
          <p:cNvPr id="6" name="Picture 5">
            <a:extLst>
              <a:ext uri="{FF2B5EF4-FFF2-40B4-BE49-F238E27FC236}">
                <a16:creationId xmlns:a16="http://schemas.microsoft.com/office/drawing/2014/main" id="{3140E918-2A9F-4BB4-ACD4-47CB05201A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6866" y="1405909"/>
            <a:ext cx="1456501" cy="4678024"/>
          </a:xfrm>
          <a:prstGeom prst="rect">
            <a:avLst/>
          </a:prstGeom>
        </p:spPr>
      </p:pic>
      <p:pic>
        <p:nvPicPr>
          <p:cNvPr id="10" name="Picture 9">
            <a:extLst>
              <a:ext uri="{FF2B5EF4-FFF2-40B4-BE49-F238E27FC236}">
                <a16:creationId xmlns:a16="http://schemas.microsoft.com/office/drawing/2014/main" id="{5B0177EB-A812-4C86-AB37-A99F6C968C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080" y="1405909"/>
            <a:ext cx="1472647" cy="4679579"/>
          </a:xfrm>
          <a:prstGeom prst="rect">
            <a:avLst/>
          </a:prstGeom>
        </p:spPr>
      </p:pic>
      <p:pic>
        <p:nvPicPr>
          <p:cNvPr id="33" name="Picture 32">
            <a:extLst>
              <a:ext uri="{FF2B5EF4-FFF2-40B4-BE49-F238E27FC236}">
                <a16:creationId xmlns:a16="http://schemas.microsoft.com/office/drawing/2014/main" id="{9C43D882-8045-4C9F-BE5E-377DB4220F70}"/>
              </a:ext>
            </a:extLst>
          </p:cNvPr>
          <p:cNvPicPr>
            <a:picLocks noChangeAspect="1"/>
          </p:cNvPicPr>
          <p:nvPr/>
        </p:nvPicPr>
        <p:blipFill rotWithShape="1">
          <a:blip r:embed="rId6">
            <a:extLst>
              <a:ext uri="{28A0092B-C50C-407E-A947-70E740481C1C}">
                <a14:useLocalDpi xmlns:a14="http://schemas.microsoft.com/office/drawing/2010/main" val="0"/>
              </a:ext>
            </a:extLst>
          </a:blip>
          <a:srcRect l="25668" t="2195" r="22901" b="2545"/>
          <a:stretch/>
        </p:blipFill>
        <p:spPr>
          <a:xfrm>
            <a:off x="9883120" y="1057275"/>
            <a:ext cx="1551530" cy="5108959"/>
          </a:xfrm>
          <a:prstGeom prst="rect">
            <a:avLst/>
          </a:prstGeom>
        </p:spPr>
      </p:pic>
      <p:sp>
        <p:nvSpPr>
          <p:cNvPr id="34" name="TextBox 33">
            <a:extLst>
              <a:ext uri="{FF2B5EF4-FFF2-40B4-BE49-F238E27FC236}">
                <a16:creationId xmlns:a16="http://schemas.microsoft.com/office/drawing/2014/main" id="{141B6D2F-B175-425B-AFFF-B5445C9932DD}"/>
              </a:ext>
            </a:extLst>
          </p:cNvPr>
          <p:cNvSpPr txBox="1"/>
          <p:nvPr/>
        </p:nvSpPr>
        <p:spPr>
          <a:xfrm>
            <a:off x="4387076" y="3843908"/>
            <a:ext cx="5248058" cy="1216936"/>
          </a:xfrm>
          <a:prstGeom prst="rect">
            <a:avLst/>
          </a:prstGeom>
          <a:noFill/>
        </p:spPr>
        <p:txBody>
          <a:bodyPr wrap="square" rtlCol="0">
            <a:spAutoFit/>
          </a:bodyPr>
          <a:lstStyle/>
          <a:p>
            <a:pPr>
              <a:lnSpc>
                <a:spcPct val="90000"/>
              </a:lnSpc>
            </a:pPr>
            <a:r>
              <a:rPr lang="en-US" sz="2400" dirty="0"/>
              <a:t>Of course, there is no “free lunch”</a:t>
            </a:r>
          </a:p>
          <a:p>
            <a:pPr marL="342900" indent="-342900">
              <a:lnSpc>
                <a:spcPct val="110000"/>
              </a:lnSpc>
              <a:buFont typeface="Arial" panose="020B0604020202020204" pitchFamily="34" charset="0"/>
              <a:buChar char="•"/>
            </a:pPr>
            <a:r>
              <a:rPr lang="en-US" sz="2400" dirty="0"/>
              <a:t>Dual grid brings data copying costs</a:t>
            </a:r>
          </a:p>
          <a:p>
            <a:pPr marL="342900" indent="-342900">
              <a:lnSpc>
                <a:spcPct val="110000"/>
              </a:lnSpc>
              <a:buFont typeface="Arial" panose="020B0604020202020204" pitchFamily="34" charset="0"/>
              <a:buChar char="•"/>
            </a:pPr>
            <a:r>
              <a:rPr lang="en-US" sz="2400" dirty="0"/>
              <a:t>Excessive gridding increases comms</a:t>
            </a:r>
          </a:p>
        </p:txBody>
      </p:sp>
    </p:spTree>
    <p:extLst>
      <p:ext uri="{BB962C8B-B14F-4D97-AF65-F5344CB8AC3E}">
        <p14:creationId xmlns:p14="http://schemas.microsoft.com/office/powerpoint/2010/main" val="3457636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C3FA75-AC0C-431C-A3A9-FB68CE907D1D}"/>
              </a:ext>
            </a:extLst>
          </p:cNvPr>
          <p:cNvSpPr>
            <a:spLocks noGrp="1"/>
          </p:cNvSpPr>
          <p:nvPr>
            <p:ph type="ctrTitle"/>
          </p:nvPr>
        </p:nvSpPr>
        <p:spPr>
          <a:xfrm>
            <a:off x="270628" y="260268"/>
            <a:ext cx="11580921" cy="600980"/>
          </a:xfrm>
        </p:spPr>
        <p:txBody>
          <a:bodyPr>
            <a:normAutofit fontScale="90000"/>
          </a:bodyPr>
          <a:lstStyle/>
          <a:p>
            <a:r>
              <a:rPr lang="en-US" dirty="0"/>
              <a:t>Current state of development</a:t>
            </a:r>
          </a:p>
        </p:txBody>
      </p:sp>
      <p:sp>
        <p:nvSpPr>
          <p:cNvPr id="4" name="Subtitle 3">
            <a:extLst>
              <a:ext uri="{FF2B5EF4-FFF2-40B4-BE49-F238E27FC236}">
                <a16:creationId xmlns:a16="http://schemas.microsoft.com/office/drawing/2014/main" id="{E4423359-0552-452D-BBDA-E0AC935B566F}"/>
              </a:ext>
            </a:extLst>
          </p:cNvPr>
          <p:cNvSpPr>
            <a:spLocks noGrp="1"/>
          </p:cNvSpPr>
          <p:nvPr>
            <p:ph type="subTitle" idx="13"/>
          </p:nvPr>
        </p:nvSpPr>
        <p:spPr/>
        <p:txBody>
          <a:bodyPr/>
          <a:lstStyle/>
          <a:p>
            <a:r>
              <a:rPr lang="en-US" dirty="0"/>
              <a:t>Managing geometries (particles)</a:t>
            </a:r>
          </a:p>
        </p:txBody>
      </p:sp>
      <p:sp>
        <p:nvSpPr>
          <p:cNvPr id="19" name="TextBox 18">
            <a:extLst>
              <a:ext uri="{FF2B5EF4-FFF2-40B4-BE49-F238E27FC236}">
                <a16:creationId xmlns:a16="http://schemas.microsoft.com/office/drawing/2014/main" id="{A892AED0-A025-40BB-8465-9953EE5C952E}"/>
              </a:ext>
            </a:extLst>
          </p:cNvPr>
          <p:cNvSpPr txBox="1"/>
          <p:nvPr/>
        </p:nvSpPr>
        <p:spPr>
          <a:xfrm>
            <a:off x="458153" y="1669404"/>
            <a:ext cx="9169323" cy="3582519"/>
          </a:xfrm>
          <a:prstGeom prst="rect">
            <a:avLst/>
          </a:prstGeom>
          <a:noFill/>
        </p:spPr>
        <p:txBody>
          <a:bodyPr wrap="square" rtlCol="0">
            <a:spAutoFit/>
          </a:bodyPr>
          <a:lstStyle/>
          <a:p>
            <a:pPr marL="342900" indent="-342900">
              <a:lnSpc>
                <a:spcPct val="90000"/>
              </a:lnSpc>
              <a:buFont typeface="Arial" panose="020B0604020202020204" pitchFamily="34" charset="0"/>
              <a:buChar char="•"/>
            </a:pPr>
            <a:r>
              <a:rPr lang="en-US" sz="2800" dirty="0"/>
              <a:t>MFIX-DEM uses STLs to specify reactor geometries</a:t>
            </a:r>
          </a:p>
          <a:p>
            <a:pPr marL="800100" lvl="1" indent="-342900">
              <a:lnSpc>
                <a:spcPct val="90000"/>
              </a:lnSpc>
              <a:buFont typeface="Arial" panose="020B0604020202020204" pitchFamily="34" charset="0"/>
              <a:buChar char="•"/>
            </a:pPr>
            <a:r>
              <a:rPr lang="en-US" sz="2800" dirty="0"/>
              <a:t>Fluid and particles may not see the same geometry</a:t>
            </a:r>
          </a:p>
          <a:p>
            <a:pPr marL="800100" lvl="1" indent="-342900">
              <a:lnSpc>
                <a:spcPct val="90000"/>
              </a:lnSpc>
              <a:buFont typeface="Arial" panose="020B0604020202020204" pitchFamily="34" charset="0"/>
              <a:buChar char="•"/>
            </a:pPr>
            <a:r>
              <a:rPr lang="en-US" sz="2800" dirty="0"/>
              <a:t>Leads to edge-cases where particles may interact with multiple facets at the same time making particle/wall collisions appear stiff  </a:t>
            </a:r>
          </a:p>
          <a:p>
            <a:pPr marL="800100" lvl="1" indent="-342900">
              <a:lnSpc>
                <a:spcPct val="90000"/>
              </a:lnSpc>
              <a:buFont typeface="Arial" panose="020B0604020202020204" pitchFamily="34" charset="0"/>
              <a:buChar char="•"/>
            </a:pPr>
            <a:endParaRPr lang="en-US" sz="2800" dirty="0"/>
          </a:p>
          <a:p>
            <a:pPr marL="342900" indent="-342900">
              <a:lnSpc>
                <a:spcPct val="90000"/>
              </a:lnSpc>
              <a:buFont typeface="Arial" panose="020B0604020202020204" pitchFamily="34" charset="0"/>
              <a:buChar char="•"/>
            </a:pPr>
            <a:r>
              <a:rPr lang="en-US" sz="2800" dirty="0"/>
              <a:t>MFIX-</a:t>
            </a:r>
            <a:r>
              <a:rPr lang="en-US" sz="2800" dirty="0" err="1"/>
              <a:t>Exa</a:t>
            </a:r>
            <a:r>
              <a:rPr lang="en-US" sz="2800" dirty="0"/>
              <a:t> uses a level-set function for the reactor geometry</a:t>
            </a:r>
          </a:p>
          <a:p>
            <a:pPr marL="800100" lvl="1" indent="-342900">
              <a:lnSpc>
                <a:spcPct val="90000"/>
              </a:lnSpc>
              <a:buFont typeface="Arial" panose="020B0604020202020204" pitchFamily="34" charset="0"/>
              <a:buChar char="•"/>
            </a:pPr>
            <a:r>
              <a:rPr lang="en-US" sz="2800" dirty="0"/>
              <a:t>Fast evaluation of complex geometries.</a:t>
            </a:r>
          </a:p>
          <a:p>
            <a:pPr marL="800100" lvl="1" indent="-342900">
              <a:lnSpc>
                <a:spcPct val="90000"/>
              </a:lnSpc>
              <a:buFont typeface="Arial" panose="020B0604020202020204" pitchFamily="34" charset="0"/>
              <a:buChar char="•"/>
            </a:pPr>
            <a:r>
              <a:rPr lang="en-US" sz="2800" dirty="0"/>
              <a:t>Level-set is specified on its own grid</a:t>
            </a:r>
          </a:p>
        </p:txBody>
      </p:sp>
      <p:pic>
        <p:nvPicPr>
          <p:cNvPr id="20" name="exa-reactor-wlogo">
            <a:hlinkClick r:id="" action="ppaction://media"/>
            <a:extLst>
              <a:ext uri="{FF2B5EF4-FFF2-40B4-BE49-F238E27FC236}">
                <a16:creationId xmlns:a16="http://schemas.microsoft.com/office/drawing/2014/main" id="{46CF192C-3FC3-4854-A4CD-70D3636585D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68858" y="1507243"/>
            <a:ext cx="2541311" cy="4517886"/>
          </a:xfrm>
          <a:prstGeom prst="rect">
            <a:avLst/>
          </a:prstGeom>
        </p:spPr>
      </p:pic>
      <p:pic>
        <p:nvPicPr>
          <p:cNvPr id="21" name="Picture 20">
            <a:extLst>
              <a:ext uri="{FF2B5EF4-FFF2-40B4-BE49-F238E27FC236}">
                <a16:creationId xmlns:a16="http://schemas.microsoft.com/office/drawing/2014/main" id="{BB79DB8A-9E12-45E5-92B7-26996D49EC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3362" y="6307484"/>
            <a:ext cx="1524486" cy="412269"/>
          </a:xfrm>
          <a:prstGeom prst="rect">
            <a:avLst/>
          </a:prstGeom>
        </p:spPr>
      </p:pic>
    </p:spTree>
    <p:extLst>
      <p:ext uri="{BB962C8B-B14F-4D97-AF65-F5344CB8AC3E}">
        <p14:creationId xmlns:p14="http://schemas.microsoft.com/office/powerpoint/2010/main" val="227008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125"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repeatCount="indefinite" fill="hold" display="0">
                  <p:stCondLst>
                    <p:cond delay="indefinite"/>
                  </p:stCondLst>
                </p:cTn>
                <p:tgtEl>
                  <p:spTgt spid="20"/>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B91739F-9FE0-4BFB-BDED-5BF41D5C8F42}"/>
              </a:ext>
            </a:extLst>
          </p:cNvPr>
          <p:cNvPicPr>
            <a:picLocks noChangeAspect="1"/>
          </p:cNvPicPr>
          <p:nvPr/>
        </p:nvPicPr>
        <p:blipFill>
          <a:blip r:embed="rId2"/>
          <a:stretch>
            <a:fillRect/>
          </a:stretch>
        </p:blipFill>
        <p:spPr>
          <a:xfrm>
            <a:off x="0" y="0"/>
            <a:ext cx="12192000" cy="6253384"/>
          </a:xfrm>
          <a:prstGeom prst="rect">
            <a:avLst/>
          </a:prstGeom>
        </p:spPr>
      </p:pic>
      <p:sp>
        <p:nvSpPr>
          <p:cNvPr id="3" name="Title 2"/>
          <p:cNvSpPr>
            <a:spLocks noGrp="1"/>
          </p:cNvSpPr>
          <p:nvPr>
            <p:ph type="ctrTitle"/>
          </p:nvPr>
        </p:nvSpPr>
        <p:spPr>
          <a:xfrm>
            <a:off x="270628" y="260268"/>
            <a:ext cx="11580921" cy="600980"/>
          </a:xfrm>
        </p:spPr>
        <p:txBody>
          <a:bodyPr>
            <a:normAutofit fontScale="90000"/>
          </a:bodyPr>
          <a:lstStyle/>
          <a:p>
            <a:r>
              <a:rPr lang="en-US" dirty="0"/>
              <a:t>Outline</a:t>
            </a:r>
          </a:p>
        </p:txBody>
      </p:sp>
      <p:sp>
        <p:nvSpPr>
          <p:cNvPr id="22" name="Content Placeholder 1">
            <a:extLst>
              <a:ext uri="{FF2B5EF4-FFF2-40B4-BE49-F238E27FC236}">
                <a16:creationId xmlns:a16="http://schemas.microsoft.com/office/drawing/2014/main" id="{41F921FD-ADFA-4386-AA58-600DDD234FC2}"/>
              </a:ext>
            </a:extLst>
          </p:cNvPr>
          <p:cNvSpPr>
            <a:spLocks noGrp="1"/>
          </p:cNvSpPr>
          <p:nvPr>
            <p:ph idx="1"/>
          </p:nvPr>
        </p:nvSpPr>
        <p:spPr>
          <a:xfrm>
            <a:off x="270628" y="1253343"/>
            <a:ext cx="7997072" cy="4716533"/>
          </a:xfrm>
        </p:spPr>
        <p:txBody>
          <a:bodyPr>
            <a:normAutofit fontScale="92500" lnSpcReduction="20000"/>
          </a:bodyPr>
          <a:lstStyle/>
          <a:p>
            <a:r>
              <a:rPr lang="en-US" dirty="0">
                <a:solidFill>
                  <a:schemeClr val="tx1">
                    <a:lumMod val="60000"/>
                    <a:lumOff val="40000"/>
                  </a:schemeClr>
                </a:solidFill>
              </a:rPr>
              <a:t>Background</a:t>
            </a:r>
          </a:p>
          <a:p>
            <a:pPr lvl="1"/>
            <a:r>
              <a:rPr lang="en-US" dirty="0">
                <a:solidFill>
                  <a:schemeClr val="tx1">
                    <a:lumMod val="60000"/>
                    <a:lumOff val="40000"/>
                  </a:schemeClr>
                </a:solidFill>
              </a:rPr>
              <a:t>What is MFIX?</a:t>
            </a:r>
          </a:p>
          <a:p>
            <a:pPr lvl="1"/>
            <a:r>
              <a:rPr lang="en-US" dirty="0">
                <a:solidFill>
                  <a:schemeClr val="tx1">
                    <a:lumMod val="60000"/>
                    <a:lumOff val="40000"/>
                  </a:schemeClr>
                </a:solidFill>
              </a:rPr>
              <a:t>What is Exascale / ECP?</a:t>
            </a:r>
          </a:p>
          <a:p>
            <a:pPr lvl="1"/>
            <a:r>
              <a:rPr lang="en-US" dirty="0">
                <a:solidFill>
                  <a:schemeClr val="tx1">
                    <a:lumMod val="60000"/>
                    <a:lumOff val="40000"/>
                  </a:schemeClr>
                </a:solidFill>
              </a:rPr>
              <a:t>What is our target?</a:t>
            </a:r>
          </a:p>
          <a:p>
            <a:r>
              <a:rPr lang="en-US" dirty="0">
                <a:solidFill>
                  <a:schemeClr val="tx1">
                    <a:lumMod val="60000"/>
                    <a:lumOff val="40000"/>
                  </a:schemeClr>
                </a:solidFill>
              </a:rPr>
              <a:t>What is our starting point?</a:t>
            </a:r>
          </a:p>
          <a:p>
            <a:r>
              <a:rPr lang="en-US" dirty="0">
                <a:solidFill>
                  <a:schemeClr val="tx1">
                    <a:lumMod val="60000"/>
                    <a:lumOff val="40000"/>
                  </a:schemeClr>
                </a:solidFill>
              </a:rPr>
              <a:t>Current state of development </a:t>
            </a:r>
          </a:p>
          <a:p>
            <a:pPr lvl="1"/>
            <a:r>
              <a:rPr lang="en-US" dirty="0">
                <a:solidFill>
                  <a:schemeClr val="tx1">
                    <a:lumMod val="60000"/>
                    <a:lumOff val="40000"/>
                  </a:schemeClr>
                </a:solidFill>
              </a:rPr>
              <a:t>Low Mach projection method</a:t>
            </a:r>
          </a:p>
          <a:p>
            <a:pPr lvl="1"/>
            <a:r>
              <a:rPr lang="en-US" dirty="0">
                <a:solidFill>
                  <a:schemeClr val="tx1">
                    <a:lumMod val="60000"/>
                    <a:lumOff val="40000"/>
                  </a:schemeClr>
                </a:solidFill>
              </a:rPr>
              <a:t>Managing fluid work</a:t>
            </a:r>
          </a:p>
          <a:p>
            <a:pPr lvl="1"/>
            <a:r>
              <a:rPr lang="en-US" dirty="0">
                <a:solidFill>
                  <a:schemeClr val="tx1">
                    <a:lumMod val="60000"/>
                    <a:lumOff val="40000"/>
                  </a:schemeClr>
                </a:solidFill>
              </a:rPr>
              <a:t>Managing particle work</a:t>
            </a:r>
          </a:p>
          <a:p>
            <a:pPr lvl="1"/>
            <a:r>
              <a:rPr lang="en-US" dirty="0">
                <a:solidFill>
                  <a:schemeClr val="tx1">
                    <a:lumMod val="60000"/>
                    <a:lumOff val="40000"/>
                  </a:schemeClr>
                </a:solidFill>
              </a:rPr>
              <a:t>Managing geometries</a:t>
            </a:r>
          </a:p>
          <a:p>
            <a:r>
              <a:rPr lang="en-US" dirty="0"/>
              <a:t>Future work</a:t>
            </a:r>
          </a:p>
          <a:p>
            <a:pPr lvl="1"/>
            <a:r>
              <a:rPr lang="en-US" dirty="0"/>
              <a:t>Planned development</a:t>
            </a:r>
          </a:p>
          <a:p>
            <a:pPr lvl="1"/>
            <a:r>
              <a:rPr lang="en-US" dirty="0"/>
              <a:t>TBD development</a:t>
            </a:r>
          </a:p>
        </p:txBody>
      </p:sp>
      <p:cxnSp>
        <p:nvCxnSpPr>
          <p:cNvPr id="23" name="Straight Connector 22">
            <a:extLst>
              <a:ext uri="{FF2B5EF4-FFF2-40B4-BE49-F238E27FC236}">
                <a16:creationId xmlns:a16="http://schemas.microsoft.com/office/drawing/2014/main" id="{B97A8EE8-3FB4-4B6D-A2A4-E409A42ECE1A}"/>
              </a:ext>
            </a:extLst>
          </p:cNvPr>
          <p:cNvCxnSpPr>
            <a:cxnSpLocks/>
          </p:cNvCxnSpPr>
          <p:nvPr/>
        </p:nvCxnSpPr>
        <p:spPr>
          <a:xfrm>
            <a:off x="0" y="746551"/>
            <a:ext cx="9144000" cy="0"/>
          </a:xfrm>
          <a:prstGeom prst="line">
            <a:avLst/>
          </a:prstGeom>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364F360E-2F1D-4F2F-A360-5458387422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362" y="6307484"/>
            <a:ext cx="1524486" cy="412269"/>
          </a:xfrm>
          <a:prstGeom prst="rect">
            <a:avLst/>
          </a:prstGeom>
        </p:spPr>
      </p:pic>
    </p:spTree>
    <p:extLst>
      <p:ext uri="{BB962C8B-B14F-4D97-AF65-F5344CB8AC3E}">
        <p14:creationId xmlns:p14="http://schemas.microsoft.com/office/powerpoint/2010/main" val="223915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C3FA75-AC0C-431C-A3A9-FB68CE907D1D}"/>
              </a:ext>
            </a:extLst>
          </p:cNvPr>
          <p:cNvSpPr>
            <a:spLocks noGrp="1"/>
          </p:cNvSpPr>
          <p:nvPr>
            <p:ph type="ctrTitle"/>
          </p:nvPr>
        </p:nvSpPr>
        <p:spPr>
          <a:xfrm>
            <a:off x="270628" y="260268"/>
            <a:ext cx="11580921" cy="600980"/>
          </a:xfrm>
        </p:spPr>
        <p:txBody>
          <a:bodyPr>
            <a:normAutofit fontScale="90000"/>
          </a:bodyPr>
          <a:lstStyle/>
          <a:p>
            <a:r>
              <a:rPr lang="en-US" dirty="0"/>
              <a:t>Future work</a:t>
            </a:r>
          </a:p>
        </p:txBody>
      </p:sp>
      <p:sp>
        <p:nvSpPr>
          <p:cNvPr id="4" name="Subtitle 3">
            <a:extLst>
              <a:ext uri="{FF2B5EF4-FFF2-40B4-BE49-F238E27FC236}">
                <a16:creationId xmlns:a16="http://schemas.microsoft.com/office/drawing/2014/main" id="{E4423359-0552-452D-BBDA-E0AC935B566F}"/>
              </a:ext>
            </a:extLst>
          </p:cNvPr>
          <p:cNvSpPr>
            <a:spLocks noGrp="1"/>
          </p:cNvSpPr>
          <p:nvPr>
            <p:ph type="subTitle" idx="13"/>
          </p:nvPr>
        </p:nvSpPr>
        <p:spPr/>
        <p:txBody>
          <a:bodyPr/>
          <a:lstStyle/>
          <a:p>
            <a:r>
              <a:rPr lang="en-US" dirty="0"/>
              <a:t>Planned development</a:t>
            </a:r>
          </a:p>
        </p:txBody>
      </p:sp>
      <p:sp>
        <p:nvSpPr>
          <p:cNvPr id="19" name="TextBox 18">
            <a:extLst>
              <a:ext uri="{FF2B5EF4-FFF2-40B4-BE49-F238E27FC236}">
                <a16:creationId xmlns:a16="http://schemas.microsoft.com/office/drawing/2014/main" id="{A892AED0-A025-40BB-8465-9953EE5C952E}"/>
              </a:ext>
            </a:extLst>
          </p:cNvPr>
          <p:cNvSpPr txBox="1"/>
          <p:nvPr/>
        </p:nvSpPr>
        <p:spPr>
          <a:xfrm>
            <a:off x="426622" y="1279214"/>
            <a:ext cx="9169323" cy="4745915"/>
          </a:xfrm>
          <a:prstGeom prst="rect">
            <a:avLst/>
          </a:prstGeom>
          <a:noFill/>
        </p:spPr>
        <p:txBody>
          <a:bodyPr wrap="square" rtlCol="0">
            <a:spAutoFit/>
          </a:bodyPr>
          <a:lstStyle/>
          <a:p>
            <a:pPr marL="342900" indent="-342900">
              <a:lnSpc>
                <a:spcPct val="90000"/>
              </a:lnSpc>
              <a:buFont typeface="Arial" panose="020B0604020202020204" pitchFamily="34" charset="0"/>
              <a:buChar char="•"/>
            </a:pPr>
            <a:r>
              <a:rPr lang="en-US" sz="2800" dirty="0"/>
              <a:t>Extend embedded boundaries (EB) to projection method</a:t>
            </a:r>
          </a:p>
          <a:p>
            <a:pPr marL="800100" lvl="1" indent="-342900">
              <a:lnSpc>
                <a:spcPct val="90000"/>
              </a:lnSpc>
              <a:buFont typeface="Arial" panose="020B0604020202020204" pitchFamily="34" charset="0"/>
              <a:buChar char="•"/>
            </a:pPr>
            <a:r>
              <a:rPr lang="en-US" sz="2800" dirty="0"/>
              <a:t>First pass with fully cell-center data layout</a:t>
            </a:r>
          </a:p>
          <a:p>
            <a:pPr marL="800100" lvl="1" indent="-342900">
              <a:lnSpc>
                <a:spcPct val="90000"/>
              </a:lnSpc>
              <a:buFont typeface="Arial" panose="020B0604020202020204" pitchFamily="34" charset="0"/>
              <a:buChar char="•"/>
            </a:pPr>
            <a:r>
              <a:rPr lang="en-US" sz="2800" dirty="0"/>
              <a:t>Move to nodal pressure when multigrid solver becomes available in </a:t>
            </a:r>
            <a:r>
              <a:rPr lang="en-US" sz="2800" dirty="0" err="1"/>
              <a:t>AMReX</a:t>
            </a:r>
            <a:br>
              <a:rPr lang="en-US" sz="2800" dirty="0"/>
            </a:br>
            <a:endParaRPr lang="en-US" sz="2800" dirty="0"/>
          </a:p>
          <a:p>
            <a:pPr marL="342900" indent="-342900">
              <a:lnSpc>
                <a:spcPct val="90000"/>
              </a:lnSpc>
              <a:buFont typeface="Arial" panose="020B0604020202020204" pitchFamily="34" charset="0"/>
              <a:buChar char="•"/>
            </a:pPr>
            <a:r>
              <a:rPr lang="en-US" sz="2800" dirty="0"/>
              <a:t>Add local mesh refinement for fluid</a:t>
            </a:r>
          </a:p>
          <a:p>
            <a:pPr marL="800100" lvl="1" indent="-342900">
              <a:lnSpc>
                <a:spcPct val="90000"/>
              </a:lnSpc>
              <a:buFont typeface="Arial" panose="020B0604020202020204" pitchFamily="34" charset="0"/>
              <a:buChar char="•"/>
            </a:pPr>
            <a:r>
              <a:rPr lang="en-US" sz="2800" dirty="0"/>
              <a:t>Already exists (to some extent) for particles + EB</a:t>
            </a:r>
          </a:p>
          <a:p>
            <a:pPr marL="800100" lvl="1" indent="-342900">
              <a:lnSpc>
                <a:spcPct val="90000"/>
              </a:lnSpc>
              <a:buFont typeface="Arial" panose="020B0604020202020204" pitchFamily="34" charset="0"/>
              <a:buChar char="•"/>
            </a:pPr>
            <a:r>
              <a:rPr lang="en-US" sz="2800" dirty="0"/>
              <a:t>Will be used to capture thin internal walls</a:t>
            </a:r>
          </a:p>
          <a:p>
            <a:pPr marL="800100" lvl="1" indent="-342900">
              <a:lnSpc>
                <a:spcPct val="90000"/>
              </a:lnSpc>
              <a:buFont typeface="Arial" panose="020B0604020202020204" pitchFamily="34" charset="0"/>
              <a:buChar char="•"/>
            </a:pPr>
            <a:endParaRPr lang="en-US" sz="2800" dirty="0"/>
          </a:p>
          <a:p>
            <a:pPr marL="342900" indent="-342900">
              <a:lnSpc>
                <a:spcPct val="90000"/>
              </a:lnSpc>
              <a:buFont typeface="Arial" panose="020B0604020202020204" pitchFamily="34" charset="0"/>
              <a:buChar char="•"/>
            </a:pPr>
            <a:r>
              <a:rPr lang="en-US" sz="2800" dirty="0"/>
              <a:t>Identify key components for initial GPU implementation</a:t>
            </a:r>
          </a:p>
          <a:p>
            <a:pPr marL="342900" indent="-342900">
              <a:lnSpc>
                <a:spcPct val="90000"/>
              </a:lnSpc>
              <a:buFont typeface="Arial" panose="020B0604020202020204" pitchFamily="34" charset="0"/>
              <a:buChar char="•"/>
            </a:pPr>
            <a:endParaRPr lang="en-US" sz="2800" dirty="0"/>
          </a:p>
          <a:p>
            <a:pPr marL="342900" indent="-342900">
              <a:lnSpc>
                <a:spcPct val="90000"/>
              </a:lnSpc>
              <a:buFont typeface="Arial" panose="020B0604020202020204" pitchFamily="34" charset="0"/>
              <a:buChar char="•"/>
            </a:pPr>
            <a:r>
              <a:rPr lang="en-US" sz="2800" i="1" dirty="0"/>
              <a:t>Add energy and chemistry transport for fluid and particles</a:t>
            </a:r>
            <a:endParaRPr lang="en-US" sz="2800" dirty="0"/>
          </a:p>
        </p:txBody>
      </p:sp>
      <p:pic>
        <p:nvPicPr>
          <p:cNvPr id="9" name="Picture 8">
            <a:extLst>
              <a:ext uri="{FF2B5EF4-FFF2-40B4-BE49-F238E27FC236}">
                <a16:creationId xmlns:a16="http://schemas.microsoft.com/office/drawing/2014/main" id="{44156AF9-BEB9-4E87-836D-0BBB9B777A57}"/>
              </a:ext>
            </a:extLst>
          </p:cNvPr>
          <p:cNvPicPr>
            <a:picLocks noChangeAspect="1"/>
          </p:cNvPicPr>
          <p:nvPr/>
        </p:nvPicPr>
        <p:blipFill rotWithShape="1">
          <a:blip r:embed="rId2"/>
          <a:srcRect l="50000"/>
          <a:stretch/>
        </p:blipFill>
        <p:spPr>
          <a:xfrm>
            <a:off x="9595944" y="3743378"/>
            <a:ext cx="2466023" cy="2148840"/>
          </a:xfrm>
          <a:prstGeom prst="rect">
            <a:avLst/>
          </a:prstGeom>
        </p:spPr>
      </p:pic>
      <p:pic>
        <p:nvPicPr>
          <p:cNvPr id="11" name="Picture 10">
            <a:extLst>
              <a:ext uri="{FF2B5EF4-FFF2-40B4-BE49-F238E27FC236}">
                <a16:creationId xmlns:a16="http://schemas.microsoft.com/office/drawing/2014/main" id="{7425F6FC-4B76-4176-A170-47C15D2141E8}"/>
              </a:ext>
            </a:extLst>
          </p:cNvPr>
          <p:cNvPicPr>
            <a:picLocks noChangeAspect="1"/>
          </p:cNvPicPr>
          <p:nvPr/>
        </p:nvPicPr>
        <p:blipFill rotWithShape="1">
          <a:blip r:embed="rId2"/>
          <a:srcRect r="50000"/>
          <a:stretch/>
        </p:blipFill>
        <p:spPr>
          <a:xfrm>
            <a:off x="9595944" y="1466915"/>
            <a:ext cx="2466023" cy="2148840"/>
          </a:xfrm>
          <a:prstGeom prst="rect">
            <a:avLst/>
          </a:prstGeom>
        </p:spPr>
      </p:pic>
      <p:pic>
        <p:nvPicPr>
          <p:cNvPr id="12" name="Picture 11">
            <a:extLst>
              <a:ext uri="{FF2B5EF4-FFF2-40B4-BE49-F238E27FC236}">
                <a16:creationId xmlns:a16="http://schemas.microsoft.com/office/drawing/2014/main" id="{CA9060F0-72A9-4376-854A-E9370CC468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362" y="6307484"/>
            <a:ext cx="1524486" cy="412269"/>
          </a:xfrm>
          <a:prstGeom prst="rect">
            <a:avLst/>
          </a:prstGeom>
        </p:spPr>
      </p:pic>
    </p:spTree>
    <p:extLst>
      <p:ext uri="{BB962C8B-B14F-4D97-AF65-F5344CB8AC3E}">
        <p14:creationId xmlns:p14="http://schemas.microsoft.com/office/powerpoint/2010/main" val="1487260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C3FA75-AC0C-431C-A3A9-FB68CE907D1D}"/>
              </a:ext>
            </a:extLst>
          </p:cNvPr>
          <p:cNvSpPr>
            <a:spLocks noGrp="1"/>
          </p:cNvSpPr>
          <p:nvPr>
            <p:ph type="ctrTitle"/>
          </p:nvPr>
        </p:nvSpPr>
        <p:spPr>
          <a:xfrm>
            <a:off x="270628" y="260268"/>
            <a:ext cx="11580921" cy="600980"/>
          </a:xfrm>
        </p:spPr>
        <p:txBody>
          <a:bodyPr>
            <a:normAutofit fontScale="90000"/>
          </a:bodyPr>
          <a:lstStyle/>
          <a:p>
            <a:r>
              <a:rPr lang="en-US" dirty="0"/>
              <a:t>Future work</a:t>
            </a:r>
          </a:p>
        </p:txBody>
      </p:sp>
      <p:sp>
        <p:nvSpPr>
          <p:cNvPr id="4" name="Subtitle 3">
            <a:extLst>
              <a:ext uri="{FF2B5EF4-FFF2-40B4-BE49-F238E27FC236}">
                <a16:creationId xmlns:a16="http://schemas.microsoft.com/office/drawing/2014/main" id="{E4423359-0552-452D-BBDA-E0AC935B566F}"/>
              </a:ext>
            </a:extLst>
          </p:cNvPr>
          <p:cNvSpPr>
            <a:spLocks noGrp="1"/>
          </p:cNvSpPr>
          <p:nvPr>
            <p:ph type="subTitle" idx="13"/>
          </p:nvPr>
        </p:nvSpPr>
        <p:spPr/>
        <p:txBody>
          <a:bodyPr/>
          <a:lstStyle/>
          <a:p>
            <a:r>
              <a:rPr lang="en-US" dirty="0"/>
              <a:t>TBD development</a:t>
            </a:r>
          </a:p>
        </p:txBody>
      </p:sp>
      <p:sp>
        <p:nvSpPr>
          <p:cNvPr id="19" name="TextBox 18">
            <a:extLst>
              <a:ext uri="{FF2B5EF4-FFF2-40B4-BE49-F238E27FC236}">
                <a16:creationId xmlns:a16="http://schemas.microsoft.com/office/drawing/2014/main" id="{A892AED0-A025-40BB-8465-9953EE5C952E}"/>
              </a:ext>
            </a:extLst>
          </p:cNvPr>
          <p:cNvSpPr txBox="1"/>
          <p:nvPr/>
        </p:nvSpPr>
        <p:spPr>
          <a:xfrm>
            <a:off x="426622" y="1279214"/>
            <a:ext cx="10935061" cy="4358116"/>
          </a:xfrm>
          <a:prstGeom prst="rect">
            <a:avLst/>
          </a:prstGeom>
          <a:noFill/>
        </p:spPr>
        <p:txBody>
          <a:bodyPr wrap="square" rtlCol="0">
            <a:spAutoFit/>
          </a:bodyPr>
          <a:lstStyle/>
          <a:p>
            <a:pPr marL="342900" indent="-342900">
              <a:lnSpc>
                <a:spcPct val="90000"/>
              </a:lnSpc>
              <a:buFont typeface="Arial" panose="020B0604020202020204" pitchFamily="34" charset="0"/>
              <a:buChar char="•"/>
            </a:pPr>
            <a:r>
              <a:rPr lang="en-US" sz="2800" b="1" dirty="0"/>
              <a:t>In situ data analysis / visualization – </a:t>
            </a:r>
            <a:r>
              <a:rPr lang="en-US" sz="2800" dirty="0"/>
              <a:t>What information we want? How do we get that data out? How much data do we store? What would we do with it when we are done?</a:t>
            </a:r>
            <a:br>
              <a:rPr lang="en-US" sz="2800" dirty="0"/>
            </a:br>
            <a:endParaRPr lang="en-US" sz="2800" dirty="0"/>
          </a:p>
          <a:p>
            <a:pPr marL="342900" indent="-342900">
              <a:lnSpc>
                <a:spcPct val="90000"/>
              </a:lnSpc>
              <a:buFont typeface="Arial" panose="020B0604020202020204" pitchFamily="34" charset="0"/>
              <a:buChar char="•"/>
            </a:pPr>
            <a:r>
              <a:rPr lang="en-US" sz="2800" b="1" dirty="0"/>
              <a:t>Initial condition boot strapping</a:t>
            </a:r>
            <a:r>
              <a:rPr lang="en-US" sz="2800" dirty="0"/>
              <a:t> - How do you get a reasonable IC so you don’t need to model several hours of physical time to get to a meaning operational state?</a:t>
            </a:r>
          </a:p>
          <a:p>
            <a:pPr marL="800100" lvl="1" indent="-342900">
              <a:lnSpc>
                <a:spcPct val="90000"/>
              </a:lnSpc>
              <a:buFont typeface="Arial" panose="020B0604020202020204" pitchFamily="34" charset="0"/>
              <a:buChar char="•"/>
            </a:pPr>
            <a:endParaRPr lang="en-US" sz="2800" dirty="0"/>
          </a:p>
          <a:p>
            <a:pPr marL="342900" indent="-342900">
              <a:lnSpc>
                <a:spcPct val="90000"/>
              </a:lnSpc>
              <a:buFont typeface="Arial" panose="020B0604020202020204" pitchFamily="34" charset="0"/>
              <a:buChar char="•"/>
            </a:pPr>
            <a:r>
              <a:rPr lang="en-US" sz="2800" b="1" dirty="0"/>
              <a:t>Risk mitigation</a:t>
            </a:r>
            <a:r>
              <a:rPr lang="en-US" sz="2800" dirty="0"/>
              <a:t> – What do we do if we can’t make it performant? Are there other models or a hybrid approach we can have ready ‘just in case’?</a:t>
            </a:r>
          </a:p>
        </p:txBody>
      </p:sp>
      <p:pic>
        <p:nvPicPr>
          <p:cNvPr id="6" name="Picture 5">
            <a:extLst>
              <a:ext uri="{FF2B5EF4-FFF2-40B4-BE49-F238E27FC236}">
                <a16:creationId xmlns:a16="http://schemas.microsoft.com/office/drawing/2014/main" id="{2E7ED043-EC25-4ABB-B89E-229181D761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3362" y="6307484"/>
            <a:ext cx="1524486" cy="412269"/>
          </a:xfrm>
          <a:prstGeom prst="rect">
            <a:avLst/>
          </a:prstGeom>
        </p:spPr>
      </p:pic>
    </p:spTree>
    <p:extLst>
      <p:ext uri="{BB962C8B-B14F-4D97-AF65-F5344CB8AC3E}">
        <p14:creationId xmlns:p14="http://schemas.microsoft.com/office/powerpoint/2010/main" val="4037626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www.zastavki.com/pictures/2560x1600/2009/Nature_Forest_The_road_through_the_national_park_017408_.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844" b="13833"/>
          <a:stretch/>
        </p:blipFill>
        <p:spPr bwMode="auto">
          <a:xfrm>
            <a:off x="0" y="0"/>
            <a:ext cx="12192000" cy="6236163"/>
          </a:xfrm>
          <a:prstGeom prst="rect">
            <a:avLst/>
          </a:prstGeom>
          <a:noFill/>
          <a:effectLst>
            <a:innerShdw blurRad="1270000">
              <a:prstClr val="black"/>
            </a:inn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3815" y="-1287278"/>
            <a:ext cx="2429326" cy="966537"/>
          </a:xfrm>
          <a:prstGeom prst="rect">
            <a:avLst/>
          </a:prstGeom>
        </p:spPr>
      </p:pic>
      <p:sp>
        <p:nvSpPr>
          <p:cNvPr id="10" name="Rectangle 9"/>
          <p:cNvSpPr/>
          <p:nvPr/>
        </p:nvSpPr>
        <p:spPr>
          <a:xfrm rot="5400000">
            <a:off x="2977920" y="-2977917"/>
            <a:ext cx="6236162" cy="12192000"/>
          </a:xfrm>
          <a:prstGeom prst="rect">
            <a:avLst/>
          </a:prstGeom>
          <a:solidFill>
            <a:srgbClr val="373838">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4715" y="251390"/>
            <a:ext cx="2429326" cy="966537"/>
          </a:xfrm>
          <a:prstGeom prst="rect">
            <a:avLst/>
          </a:prstGeom>
          <a:effectLst/>
        </p:spPr>
      </p:pic>
      <p:sp>
        <p:nvSpPr>
          <p:cNvPr id="21" name="Content Placeholder 3"/>
          <p:cNvSpPr txBox="1">
            <a:spLocks/>
          </p:cNvSpPr>
          <p:nvPr/>
        </p:nvSpPr>
        <p:spPr>
          <a:xfrm>
            <a:off x="2120900" y="1896903"/>
            <a:ext cx="8191500" cy="24423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600" b="1" dirty="0">
                <a:solidFill>
                  <a:schemeClr val="bg1"/>
                </a:solidFill>
              </a:rPr>
              <a:t>Thank you</a:t>
            </a:r>
          </a:p>
        </p:txBody>
      </p:sp>
    </p:spTree>
    <p:extLst>
      <p:ext uri="{BB962C8B-B14F-4D97-AF65-F5344CB8AC3E}">
        <p14:creationId xmlns:p14="http://schemas.microsoft.com/office/powerpoint/2010/main" val="3677476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a:t>MFIX-</a:t>
            </a:r>
            <a:r>
              <a:rPr lang="en-US" dirty="0" err="1"/>
              <a:t>Exa</a:t>
            </a:r>
            <a:endParaRPr lang="en-US" dirty="0"/>
          </a:p>
        </p:txBody>
      </p:sp>
      <p:sp>
        <p:nvSpPr>
          <p:cNvPr id="4" name="Subtitle 3"/>
          <p:cNvSpPr>
            <a:spLocks noGrp="1"/>
          </p:cNvSpPr>
          <p:nvPr>
            <p:ph type="subTitle" idx="13"/>
          </p:nvPr>
        </p:nvSpPr>
        <p:spPr/>
        <p:txBody>
          <a:bodyPr/>
          <a:lstStyle/>
          <a:p>
            <a:r>
              <a:rPr lang="en-US" dirty="0"/>
              <a:t>Project Overview</a:t>
            </a:r>
          </a:p>
        </p:txBody>
      </p:sp>
      <p:pic>
        <p:nvPicPr>
          <p:cNvPr id="7" name="Picture 6">
            <a:extLst>
              <a:ext uri="{FF2B5EF4-FFF2-40B4-BE49-F238E27FC236}">
                <a16:creationId xmlns:a16="http://schemas.microsoft.com/office/drawing/2014/main" id="{6B526843-9254-4BF3-8193-1057E7599F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3362" y="6307484"/>
            <a:ext cx="1524486" cy="412269"/>
          </a:xfrm>
          <a:prstGeom prst="rect">
            <a:avLst/>
          </a:prstGeom>
        </p:spPr>
      </p:pic>
      <p:sp>
        <p:nvSpPr>
          <p:cNvPr id="53" name="TextBox 52">
            <a:extLst>
              <a:ext uri="{FF2B5EF4-FFF2-40B4-BE49-F238E27FC236}">
                <a16:creationId xmlns:a16="http://schemas.microsoft.com/office/drawing/2014/main" id="{41F13E54-B186-47AD-AEBB-91DCBD2B4849}"/>
              </a:ext>
            </a:extLst>
          </p:cNvPr>
          <p:cNvSpPr txBox="1"/>
          <p:nvPr/>
        </p:nvSpPr>
        <p:spPr>
          <a:xfrm>
            <a:off x="427858" y="1190381"/>
            <a:ext cx="6757802" cy="5078313"/>
          </a:xfrm>
          <a:prstGeom prst="rect">
            <a:avLst/>
          </a:prstGeom>
          <a:noFill/>
        </p:spPr>
        <p:txBody>
          <a:bodyPr wrap="square" rtlCol="0">
            <a:spAutoFit/>
          </a:bodyPr>
          <a:lstStyle/>
          <a:p>
            <a:pPr>
              <a:lnSpc>
                <a:spcPct val="90000"/>
              </a:lnSpc>
            </a:pPr>
            <a:r>
              <a:rPr lang="en-US" sz="2400" dirty="0"/>
              <a:t>FY17 development</a:t>
            </a:r>
          </a:p>
          <a:p>
            <a:pPr marL="800100" lvl="1" indent="-342900">
              <a:lnSpc>
                <a:spcPct val="90000"/>
              </a:lnSpc>
              <a:buFont typeface="Arial" panose="020B0604020202020204" pitchFamily="34" charset="0"/>
              <a:buChar char="•"/>
            </a:pPr>
            <a:r>
              <a:rPr lang="en-US" sz="2400" dirty="0"/>
              <a:t>Remove all non-essential models (TFM,PIC,…)</a:t>
            </a:r>
          </a:p>
          <a:p>
            <a:pPr marL="800100" lvl="1" indent="-342900">
              <a:lnSpc>
                <a:spcPct val="90000"/>
              </a:lnSpc>
              <a:buFont typeface="Arial" panose="020B0604020202020204" pitchFamily="34" charset="0"/>
              <a:buChar char="•"/>
            </a:pPr>
            <a:r>
              <a:rPr lang="en-US" sz="2400" dirty="0"/>
              <a:t>Replace native arrays with </a:t>
            </a:r>
            <a:r>
              <a:rPr lang="en-US" sz="2400" dirty="0" err="1"/>
              <a:t>AMReX</a:t>
            </a:r>
            <a:r>
              <a:rPr lang="en-US" sz="2400" dirty="0"/>
              <a:t> arrays</a:t>
            </a:r>
          </a:p>
          <a:p>
            <a:pPr marL="800100" lvl="1" indent="-342900">
              <a:lnSpc>
                <a:spcPct val="90000"/>
              </a:lnSpc>
              <a:buFont typeface="Arial" panose="020B0604020202020204" pitchFamily="34" charset="0"/>
              <a:buChar char="•"/>
            </a:pPr>
            <a:r>
              <a:rPr lang="en-US" sz="2400" dirty="0"/>
              <a:t>Implement dual grid for fluid and particles</a:t>
            </a:r>
          </a:p>
          <a:p>
            <a:pPr marL="800100" lvl="1" indent="-342900">
              <a:lnSpc>
                <a:spcPct val="90000"/>
              </a:lnSpc>
              <a:buFont typeface="Arial" panose="020B0604020202020204" pitchFamily="34" charset="0"/>
              <a:buChar char="•"/>
            </a:pPr>
            <a:endParaRPr lang="en-US" sz="2400" dirty="0"/>
          </a:p>
          <a:p>
            <a:pPr>
              <a:lnSpc>
                <a:spcPct val="90000"/>
              </a:lnSpc>
            </a:pPr>
            <a:r>
              <a:rPr lang="en-US" sz="2400" dirty="0"/>
              <a:t>FY18 development</a:t>
            </a:r>
          </a:p>
          <a:p>
            <a:pPr marL="800100" lvl="1" indent="-342900">
              <a:lnSpc>
                <a:spcPct val="90000"/>
              </a:lnSpc>
              <a:buFont typeface="Arial" panose="020B0604020202020204" pitchFamily="34" charset="0"/>
              <a:buChar char="•"/>
            </a:pPr>
            <a:r>
              <a:rPr lang="en-US" sz="2400" dirty="0"/>
              <a:t>Enable particle-EB interactions</a:t>
            </a:r>
          </a:p>
          <a:p>
            <a:pPr marL="800100" lvl="1" indent="-342900">
              <a:lnSpc>
                <a:spcPct val="90000"/>
              </a:lnSpc>
              <a:buFont typeface="Arial" panose="020B0604020202020204" pitchFamily="34" charset="0"/>
              <a:buChar char="•"/>
            </a:pPr>
            <a:r>
              <a:rPr lang="en-US" sz="2400" dirty="0"/>
              <a:t>Replace SIMPLE fluid solver with low Mach number projection solver</a:t>
            </a:r>
          </a:p>
          <a:p>
            <a:pPr marL="800100" lvl="1" indent="-342900">
              <a:lnSpc>
                <a:spcPct val="90000"/>
              </a:lnSpc>
              <a:buFont typeface="Arial" panose="020B0604020202020204" pitchFamily="34" charset="0"/>
              <a:buChar char="•"/>
            </a:pPr>
            <a:r>
              <a:rPr lang="en-US" sz="2400" dirty="0"/>
              <a:t>Enable fluid EB interactions (basic geometries)</a:t>
            </a:r>
          </a:p>
          <a:p>
            <a:pPr marL="800100" lvl="1" indent="-342900">
              <a:lnSpc>
                <a:spcPct val="90000"/>
              </a:lnSpc>
              <a:buFont typeface="Arial" panose="020B0604020202020204" pitchFamily="34" charset="0"/>
              <a:buChar char="•"/>
            </a:pPr>
            <a:endParaRPr lang="en-US" sz="2400" dirty="0"/>
          </a:p>
          <a:p>
            <a:pPr>
              <a:lnSpc>
                <a:spcPct val="90000"/>
              </a:lnSpc>
            </a:pPr>
            <a:r>
              <a:rPr lang="en-US" sz="2400" dirty="0"/>
              <a:t>FY19 development</a:t>
            </a:r>
          </a:p>
          <a:p>
            <a:pPr marL="800100" lvl="1" indent="-342900">
              <a:lnSpc>
                <a:spcPct val="90000"/>
              </a:lnSpc>
              <a:buFont typeface="Arial" panose="020B0604020202020204" pitchFamily="34" charset="0"/>
              <a:buChar char="•"/>
            </a:pPr>
            <a:r>
              <a:rPr lang="en-US" sz="2400" dirty="0"/>
              <a:t>Local mesh refinement</a:t>
            </a:r>
          </a:p>
          <a:p>
            <a:pPr marL="800100" lvl="1" indent="-342900">
              <a:lnSpc>
                <a:spcPct val="90000"/>
              </a:lnSpc>
              <a:buFont typeface="Arial" panose="020B0604020202020204" pitchFamily="34" charset="0"/>
              <a:buChar char="•"/>
            </a:pPr>
            <a:r>
              <a:rPr lang="en-US" sz="2400" dirty="0"/>
              <a:t>Initial implementation for hybrid CPU+GPU</a:t>
            </a:r>
          </a:p>
          <a:p>
            <a:pPr marL="800100" lvl="1" indent="-342900">
              <a:lnSpc>
                <a:spcPct val="90000"/>
              </a:lnSpc>
              <a:buFont typeface="Arial" panose="020B0604020202020204" pitchFamily="34" charset="0"/>
              <a:buChar char="•"/>
            </a:pPr>
            <a:r>
              <a:rPr lang="en-US" sz="2400" dirty="0"/>
              <a:t>Simulate CLR with 10</a:t>
            </a:r>
            <a:r>
              <a:rPr lang="en-US" sz="2400" baseline="30000" dirty="0"/>
              <a:t>7</a:t>
            </a:r>
            <a:r>
              <a:rPr lang="en-US" sz="2400" dirty="0"/>
              <a:t> particles</a:t>
            </a:r>
          </a:p>
        </p:txBody>
      </p:sp>
      <p:cxnSp>
        <p:nvCxnSpPr>
          <p:cNvPr id="19" name="Straight Connector 18">
            <a:extLst>
              <a:ext uri="{FF2B5EF4-FFF2-40B4-BE49-F238E27FC236}">
                <a16:creationId xmlns:a16="http://schemas.microsoft.com/office/drawing/2014/main" id="{266F31C6-7F61-4C7D-B1DC-AB678351F873}"/>
              </a:ext>
            </a:extLst>
          </p:cNvPr>
          <p:cNvCxnSpPr>
            <a:cxnSpLocks/>
          </p:cNvCxnSpPr>
          <p:nvPr/>
        </p:nvCxnSpPr>
        <p:spPr bwMode="auto">
          <a:xfrm>
            <a:off x="7396803" y="1509731"/>
            <a:ext cx="0" cy="4498911"/>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21" name="Picture 20">
            <a:extLst>
              <a:ext uri="{FF2B5EF4-FFF2-40B4-BE49-F238E27FC236}">
                <a16:creationId xmlns:a16="http://schemas.microsoft.com/office/drawing/2014/main" id="{EB818AEF-FC5F-431A-88DF-573109B30D29}"/>
              </a:ext>
            </a:extLst>
          </p:cNvPr>
          <p:cNvPicPr>
            <a:picLocks noChangeAspect="1"/>
          </p:cNvPicPr>
          <p:nvPr/>
        </p:nvPicPr>
        <p:blipFill>
          <a:blip r:embed="rId3"/>
          <a:stretch>
            <a:fillRect/>
          </a:stretch>
        </p:blipFill>
        <p:spPr>
          <a:xfrm>
            <a:off x="11041686" y="5302877"/>
            <a:ext cx="947687" cy="808691"/>
          </a:xfrm>
          <a:prstGeom prst="rect">
            <a:avLst/>
          </a:prstGeom>
        </p:spPr>
      </p:pic>
      <p:sp>
        <p:nvSpPr>
          <p:cNvPr id="22" name="TextBox 21">
            <a:extLst>
              <a:ext uri="{FF2B5EF4-FFF2-40B4-BE49-F238E27FC236}">
                <a16:creationId xmlns:a16="http://schemas.microsoft.com/office/drawing/2014/main" id="{693E21CD-CD79-4CBB-A04A-D0CD8B115BCA}"/>
              </a:ext>
            </a:extLst>
          </p:cNvPr>
          <p:cNvSpPr txBox="1"/>
          <p:nvPr/>
        </p:nvSpPr>
        <p:spPr>
          <a:xfrm>
            <a:off x="7714627" y="1509731"/>
            <a:ext cx="4328152" cy="1421928"/>
          </a:xfrm>
          <a:prstGeom prst="rect">
            <a:avLst/>
          </a:prstGeom>
          <a:noFill/>
        </p:spPr>
        <p:txBody>
          <a:bodyPr wrap="square" rtlCol="0">
            <a:spAutoFit/>
          </a:bodyPr>
          <a:lstStyle/>
          <a:p>
            <a:pPr>
              <a:lnSpc>
                <a:spcPct val="90000"/>
              </a:lnSpc>
            </a:pPr>
            <a:r>
              <a:rPr lang="en-US" sz="2400" dirty="0"/>
              <a:t>AMReX is a software framework for massively parallel, block-structured adaptive mesh refinement (AMR) applications.</a:t>
            </a:r>
          </a:p>
        </p:txBody>
      </p:sp>
      <p:sp>
        <p:nvSpPr>
          <p:cNvPr id="23" name="TextBox 22">
            <a:extLst>
              <a:ext uri="{FF2B5EF4-FFF2-40B4-BE49-F238E27FC236}">
                <a16:creationId xmlns:a16="http://schemas.microsoft.com/office/drawing/2014/main" id="{81FBED8C-39F0-41FF-A73D-982A676734CB}"/>
              </a:ext>
            </a:extLst>
          </p:cNvPr>
          <p:cNvSpPr txBox="1"/>
          <p:nvPr/>
        </p:nvSpPr>
        <p:spPr>
          <a:xfrm>
            <a:off x="7581907" y="3041147"/>
            <a:ext cx="4328153" cy="2336024"/>
          </a:xfrm>
          <a:prstGeom prst="rect">
            <a:avLst/>
          </a:prstGeom>
          <a:noFill/>
        </p:spPr>
        <p:txBody>
          <a:bodyPr wrap="square" rtlCol="0">
            <a:spAutoFit/>
          </a:bodyPr>
          <a:lstStyle/>
          <a:p>
            <a:pPr marL="342900" indent="-342900">
              <a:lnSpc>
                <a:spcPct val="90000"/>
              </a:lnSpc>
              <a:buFont typeface="Arial" panose="020B0604020202020204" pitchFamily="34" charset="0"/>
              <a:buChar char="•"/>
            </a:pPr>
            <a:r>
              <a:rPr lang="en-US" dirty="0"/>
              <a:t>C++ and Fortran interfaces</a:t>
            </a:r>
          </a:p>
          <a:p>
            <a:pPr marL="342900" indent="-342900">
              <a:lnSpc>
                <a:spcPct val="90000"/>
              </a:lnSpc>
              <a:buFont typeface="Arial" panose="020B0604020202020204" pitchFamily="34" charset="0"/>
              <a:buChar char="•"/>
            </a:pPr>
            <a:r>
              <a:rPr lang="en-US" dirty="0"/>
              <a:t>Support for cell-centered, face-centered, edge-centered, and nodal data</a:t>
            </a:r>
          </a:p>
          <a:p>
            <a:pPr marL="342900" indent="-342900">
              <a:lnSpc>
                <a:spcPct val="90000"/>
              </a:lnSpc>
              <a:buFont typeface="Arial" panose="020B0604020202020204" pitchFamily="34" charset="0"/>
              <a:buChar char="•"/>
            </a:pPr>
            <a:r>
              <a:rPr lang="en-US" dirty="0"/>
              <a:t>Support for particles</a:t>
            </a:r>
          </a:p>
          <a:p>
            <a:pPr marL="342900" indent="-342900">
              <a:lnSpc>
                <a:spcPct val="90000"/>
              </a:lnSpc>
              <a:buFont typeface="Arial" panose="020B0604020202020204" pitchFamily="34" charset="0"/>
              <a:buChar char="•"/>
            </a:pPr>
            <a:r>
              <a:rPr lang="en-US" dirty="0"/>
              <a:t>Embedded boundary description of irregular geometry</a:t>
            </a:r>
          </a:p>
          <a:p>
            <a:pPr marL="342900" indent="-342900">
              <a:lnSpc>
                <a:spcPct val="90000"/>
              </a:lnSpc>
              <a:buFont typeface="Arial" panose="020B0604020202020204" pitchFamily="34" charset="0"/>
              <a:buChar char="•"/>
            </a:pPr>
            <a:r>
              <a:rPr lang="en-US" dirty="0"/>
              <a:t>Parallelization via flat MPI, OpenMP, hybrid MPI/OpenMP, or MPI/MPI</a:t>
            </a:r>
          </a:p>
          <a:p>
            <a:pPr marL="342900" indent="-342900">
              <a:lnSpc>
                <a:spcPct val="90000"/>
              </a:lnSpc>
              <a:buFont typeface="Arial" panose="020B0604020202020204" pitchFamily="34" charset="0"/>
              <a:buChar char="•"/>
            </a:pPr>
            <a:r>
              <a:rPr lang="en-US" dirty="0"/>
              <a:t>Built-in profiling tools</a:t>
            </a:r>
          </a:p>
        </p:txBody>
      </p:sp>
      <p:sp>
        <p:nvSpPr>
          <p:cNvPr id="24" name="TextBox 23">
            <a:extLst>
              <a:ext uri="{FF2B5EF4-FFF2-40B4-BE49-F238E27FC236}">
                <a16:creationId xmlns:a16="http://schemas.microsoft.com/office/drawing/2014/main" id="{8AE096A2-BE73-4DFD-BC45-3ADAC2A36838}"/>
              </a:ext>
            </a:extLst>
          </p:cNvPr>
          <p:cNvSpPr txBox="1"/>
          <p:nvPr/>
        </p:nvSpPr>
        <p:spPr>
          <a:xfrm>
            <a:off x="7607947" y="5866886"/>
            <a:ext cx="3686192" cy="244682"/>
          </a:xfrm>
          <a:prstGeom prst="rect">
            <a:avLst/>
          </a:prstGeom>
          <a:noFill/>
        </p:spPr>
        <p:txBody>
          <a:bodyPr wrap="square" rtlCol="0">
            <a:spAutoFit/>
          </a:bodyPr>
          <a:lstStyle/>
          <a:p>
            <a:pPr>
              <a:lnSpc>
                <a:spcPct val="90000"/>
              </a:lnSpc>
            </a:pPr>
            <a:r>
              <a:rPr lang="en-US" sz="1100" dirty="0"/>
              <a:t>https://amrex-codes.github.io/amrex/overview.html</a:t>
            </a:r>
            <a:endParaRPr lang="en-US" sz="1100" i="1" dirty="0"/>
          </a:p>
        </p:txBody>
      </p:sp>
    </p:spTree>
    <p:extLst>
      <p:ext uri="{BB962C8B-B14F-4D97-AF65-F5344CB8AC3E}">
        <p14:creationId xmlns:p14="http://schemas.microsoft.com/office/powerpoint/2010/main" val="942025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a:t>MFIX-</a:t>
            </a:r>
            <a:r>
              <a:rPr lang="en-US" dirty="0" err="1"/>
              <a:t>Exa</a:t>
            </a:r>
            <a:endParaRPr lang="en-US" dirty="0"/>
          </a:p>
        </p:txBody>
      </p:sp>
      <p:sp>
        <p:nvSpPr>
          <p:cNvPr id="4" name="Subtitle 3"/>
          <p:cNvSpPr>
            <a:spLocks noGrp="1"/>
          </p:cNvSpPr>
          <p:nvPr>
            <p:ph type="subTitle" idx="13"/>
          </p:nvPr>
        </p:nvSpPr>
        <p:spPr/>
        <p:txBody>
          <a:bodyPr/>
          <a:lstStyle/>
          <a:p>
            <a:r>
              <a:rPr lang="en-US" dirty="0"/>
              <a:t>What is AMReX?</a:t>
            </a:r>
          </a:p>
        </p:txBody>
      </p:sp>
      <p:pic>
        <p:nvPicPr>
          <p:cNvPr id="28" name="Picture 27">
            <a:extLst>
              <a:ext uri="{FF2B5EF4-FFF2-40B4-BE49-F238E27FC236}">
                <a16:creationId xmlns:a16="http://schemas.microsoft.com/office/drawing/2014/main" id="{E140885F-F7D5-4601-9E41-1CA6B25B20CE}"/>
              </a:ext>
            </a:extLst>
          </p:cNvPr>
          <p:cNvPicPr>
            <a:picLocks noChangeAspect="1"/>
          </p:cNvPicPr>
          <p:nvPr/>
        </p:nvPicPr>
        <p:blipFill>
          <a:blip r:embed="rId2"/>
          <a:stretch>
            <a:fillRect/>
          </a:stretch>
        </p:blipFill>
        <p:spPr>
          <a:xfrm>
            <a:off x="322158" y="1496655"/>
            <a:ext cx="960628" cy="819734"/>
          </a:xfrm>
          <a:prstGeom prst="rect">
            <a:avLst/>
          </a:prstGeom>
        </p:spPr>
      </p:pic>
      <p:sp>
        <p:nvSpPr>
          <p:cNvPr id="39" name="TextBox 38">
            <a:extLst>
              <a:ext uri="{FF2B5EF4-FFF2-40B4-BE49-F238E27FC236}">
                <a16:creationId xmlns:a16="http://schemas.microsoft.com/office/drawing/2014/main" id="{2615B935-005C-4372-A51E-CA34F9F0393C}"/>
              </a:ext>
            </a:extLst>
          </p:cNvPr>
          <p:cNvSpPr txBox="1"/>
          <p:nvPr/>
        </p:nvSpPr>
        <p:spPr>
          <a:xfrm>
            <a:off x="1486723" y="1419221"/>
            <a:ext cx="5845146" cy="1089529"/>
          </a:xfrm>
          <a:prstGeom prst="rect">
            <a:avLst/>
          </a:prstGeom>
          <a:noFill/>
        </p:spPr>
        <p:txBody>
          <a:bodyPr wrap="square" rtlCol="0">
            <a:spAutoFit/>
          </a:bodyPr>
          <a:lstStyle/>
          <a:p>
            <a:pPr>
              <a:lnSpc>
                <a:spcPct val="90000"/>
              </a:lnSpc>
            </a:pPr>
            <a:r>
              <a:rPr lang="en-US" sz="2400" dirty="0"/>
              <a:t>AMReX is a software framework for massively parallel, block-structured adaptive mesh refinement (AMR) applications.</a:t>
            </a:r>
          </a:p>
        </p:txBody>
      </p:sp>
      <p:pic>
        <p:nvPicPr>
          <p:cNvPr id="7" name="Picture 6">
            <a:extLst>
              <a:ext uri="{FF2B5EF4-FFF2-40B4-BE49-F238E27FC236}">
                <a16:creationId xmlns:a16="http://schemas.microsoft.com/office/drawing/2014/main" id="{6B526843-9254-4BF3-8193-1057E7599F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362" y="6307484"/>
            <a:ext cx="1524486" cy="412269"/>
          </a:xfrm>
          <a:prstGeom prst="rect">
            <a:avLst/>
          </a:prstGeom>
        </p:spPr>
      </p:pic>
      <p:sp>
        <p:nvSpPr>
          <p:cNvPr id="54" name="TextBox 53">
            <a:extLst>
              <a:ext uri="{FF2B5EF4-FFF2-40B4-BE49-F238E27FC236}">
                <a16:creationId xmlns:a16="http://schemas.microsoft.com/office/drawing/2014/main" id="{FC68CD68-E72D-4000-9434-7EBB8D8DBE00}"/>
              </a:ext>
            </a:extLst>
          </p:cNvPr>
          <p:cNvSpPr txBox="1"/>
          <p:nvPr/>
        </p:nvSpPr>
        <p:spPr>
          <a:xfrm>
            <a:off x="4409296" y="6307484"/>
            <a:ext cx="7247416" cy="424732"/>
          </a:xfrm>
          <a:prstGeom prst="rect">
            <a:avLst/>
          </a:prstGeom>
          <a:noFill/>
        </p:spPr>
        <p:txBody>
          <a:bodyPr wrap="square" rtlCol="0">
            <a:spAutoFit/>
          </a:bodyPr>
          <a:lstStyle/>
          <a:p>
            <a:pPr>
              <a:lnSpc>
                <a:spcPct val="90000"/>
              </a:lnSpc>
            </a:pPr>
            <a:r>
              <a:rPr lang="en-US" sz="2400" dirty="0"/>
              <a:t>https://amrex-codes.github.io/amrex/overview.html</a:t>
            </a:r>
            <a:endParaRPr lang="en-US" sz="2400" i="1" dirty="0"/>
          </a:p>
        </p:txBody>
      </p:sp>
      <p:pic>
        <p:nvPicPr>
          <p:cNvPr id="5" name="Picture 4">
            <a:extLst>
              <a:ext uri="{FF2B5EF4-FFF2-40B4-BE49-F238E27FC236}">
                <a16:creationId xmlns:a16="http://schemas.microsoft.com/office/drawing/2014/main" id="{8216D621-8583-4116-A7A2-9955491F35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0375" y="3093571"/>
            <a:ext cx="4597314" cy="2298657"/>
          </a:xfrm>
          <a:prstGeom prst="rect">
            <a:avLst/>
          </a:prstGeom>
        </p:spPr>
      </p:pic>
      <p:sp>
        <p:nvSpPr>
          <p:cNvPr id="20" name="TextBox 19">
            <a:extLst>
              <a:ext uri="{FF2B5EF4-FFF2-40B4-BE49-F238E27FC236}">
                <a16:creationId xmlns:a16="http://schemas.microsoft.com/office/drawing/2014/main" id="{37D7ADA8-A971-4A48-88A3-B84F8D126F18}"/>
              </a:ext>
            </a:extLst>
          </p:cNvPr>
          <p:cNvSpPr txBox="1"/>
          <p:nvPr/>
        </p:nvSpPr>
        <p:spPr>
          <a:xfrm>
            <a:off x="373649" y="2695945"/>
            <a:ext cx="6079653" cy="3083921"/>
          </a:xfrm>
          <a:prstGeom prst="rect">
            <a:avLst/>
          </a:prstGeom>
          <a:noFill/>
        </p:spPr>
        <p:txBody>
          <a:bodyPr wrap="square" rtlCol="0">
            <a:spAutoFit/>
          </a:bodyPr>
          <a:lstStyle/>
          <a:p>
            <a:pPr marL="342900" indent="-342900">
              <a:lnSpc>
                <a:spcPct val="90000"/>
              </a:lnSpc>
              <a:buFont typeface="Arial" panose="020B0604020202020204" pitchFamily="34" charset="0"/>
              <a:buChar char="•"/>
            </a:pPr>
            <a:r>
              <a:rPr lang="en-US" sz="2400" dirty="0"/>
              <a:t>C++ and Fortran interfaces</a:t>
            </a:r>
          </a:p>
          <a:p>
            <a:pPr marL="342900" indent="-342900">
              <a:lnSpc>
                <a:spcPct val="90000"/>
              </a:lnSpc>
              <a:buFont typeface="Arial" panose="020B0604020202020204" pitchFamily="34" charset="0"/>
              <a:buChar char="•"/>
            </a:pPr>
            <a:r>
              <a:rPr lang="en-US" sz="2400" dirty="0"/>
              <a:t>Support for cell-centered, face-centered, edge-centered, and nodal data</a:t>
            </a:r>
          </a:p>
          <a:p>
            <a:pPr marL="342900" indent="-342900">
              <a:lnSpc>
                <a:spcPct val="90000"/>
              </a:lnSpc>
              <a:buFont typeface="Arial" panose="020B0604020202020204" pitchFamily="34" charset="0"/>
              <a:buChar char="•"/>
            </a:pPr>
            <a:r>
              <a:rPr lang="en-US" sz="2400" dirty="0"/>
              <a:t>Support for particles</a:t>
            </a:r>
          </a:p>
          <a:p>
            <a:pPr marL="342900" indent="-342900">
              <a:lnSpc>
                <a:spcPct val="90000"/>
              </a:lnSpc>
              <a:buFont typeface="Arial" panose="020B0604020202020204" pitchFamily="34" charset="0"/>
              <a:buChar char="•"/>
            </a:pPr>
            <a:r>
              <a:rPr lang="en-US" sz="2400" dirty="0"/>
              <a:t>Embedded boundary description of irregular geometry</a:t>
            </a:r>
          </a:p>
          <a:p>
            <a:pPr marL="342900" indent="-342900">
              <a:lnSpc>
                <a:spcPct val="90000"/>
              </a:lnSpc>
              <a:buFont typeface="Arial" panose="020B0604020202020204" pitchFamily="34" charset="0"/>
              <a:buChar char="•"/>
            </a:pPr>
            <a:r>
              <a:rPr lang="en-US" sz="2400" dirty="0"/>
              <a:t>Parallelization via flat MPI, OpenMP, hybrid MPI/OpenMP, or MPI/MPI</a:t>
            </a:r>
          </a:p>
          <a:p>
            <a:pPr marL="342900" indent="-342900">
              <a:lnSpc>
                <a:spcPct val="90000"/>
              </a:lnSpc>
              <a:buFont typeface="Arial" panose="020B0604020202020204" pitchFamily="34" charset="0"/>
              <a:buChar char="•"/>
            </a:pPr>
            <a:r>
              <a:rPr lang="en-US" sz="2400" dirty="0"/>
              <a:t>Built-in profiling tools</a:t>
            </a:r>
          </a:p>
        </p:txBody>
      </p:sp>
      <p:pic>
        <p:nvPicPr>
          <p:cNvPr id="8" name="Picture 7">
            <a:extLst>
              <a:ext uri="{FF2B5EF4-FFF2-40B4-BE49-F238E27FC236}">
                <a16:creationId xmlns:a16="http://schemas.microsoft.com/office/drawing/2014/main" id="{D3CAF9C2-1392-42C5-8870-42D16ABBEA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7765" y="918120"/>
            <a:ext cx="1431267" cy="1880858"/>
          </a:xfrm>
          <a:prstGeom prst="rect">
            <a:avLst/>
          </a:prstGeom>
        </p:spPr>
      </p:pic>
      <p:sp>
        <p:nvSpPr>
          <p:cNvPr id="24" name="TextBox 23">
            <a:extLst>
              <a:ext uri="{FF2B5EF4-FFF2-40B4-BE49-F238E27FC236}">
                <a16:creationId xmlns:a16="http://schemas.microsoft.com/office/drawing/2014/main" id="{99EBECF4-70A6-4532-954A-963F41EE0797}"/>
              </a:ext>
            </a:extLst>
          </p:cNvPr>
          <p:cNvSpPr txBox="1"/>
          <p:nvPr/>
        </p:nvSpPr>
        <p:spPr>
          <a:xfrm>
            <a:off x="9836730" y="1577902"/>
            <a:ext cx="2014819" cy="757130"/>
          </a:xfrm>
          <a:prstGeom prst="rect">
            <a:avLst/>
          </a:prstGeom>
          <a:noFill/>
        </p:spPr>
        <p:txBody>
          <a:bodyPr wrap="square" rtlCol="0">
            <a:spAutoFit/>
          </a:bodyPr>
          <a:lstStyle/>
          <a:p>
            <a:pPr>
              <a:lnSpc>
                <a:spcPct val="90000"/>
              </a:lnSpc>
            </a:pPr>
            <a:r>
              <a:rPr lang="en-US" sz="1200" dirty="0"/>
              <a:t>compressible high speed swirling jet conducted using the </a:t>
            </a:r>
            <a:r>
              <a:rPr lang="en-US" sz="1200" b="1" dirty="0" err="1"/>
              <a:t>PeleC</a:t>
            </a:r>
            <a:r>
              <a:rPr lang="en-US" sz="1200" dirty="0"/>
              <a:t> simulation code created by NREL &amp; LBNL</a:t>
            </a:r>
          </a:p>
        </p:txBody>
      </p:sp>
      <p:sp>
        <p:nvSpPr>
          <p:cNvPr id="25" name="TextBox 24">
            <a:extLst>
              <a:ext uri="{FF2B5EF4-FFF2-40B4-BE49-F238E27FC236}">
                <a16:creationId xmlns:a16="http://schemas.microsoft.com/office/drawing/2014/main" id="{AFAE3F50-D656-446E-B272-6CB8B34D762C}"/>
              </a:ext>
            </a:extLst>
          </p:cNvPr>
          <p:cNvSpPr txBox="1"/>
          <p:nvPr/>
        </p:nvSpPr>
        <p:spPr>
          <a:xfrm>
            <a:off x="7331869" y="5471291"/>
            <a:ext cx="4597313" cy="590931"/>
          </a:xfrm>
          <a:prstGeom prst="rect">
            <a:avLst/>
          </a:prstGeom>
          <a:noFill/>
        </p:spPr>
        <p:txBody>
          <a:bodyPr wrap="square" rtlCol="0">
            <a:spAutoFit/>
          </a:bodyPr>
          <a:lstStyle/>
          <a:p>
            <a:pPr>
              <a:lnSpc>
                <a:spcPct val="90000"/>
              </a:lnSpc>
            </a:pPr>
            <a:r>
              <a:rPr lang="en-US" sz="1200" dirty="0"/>
              <a:t>Depicted above is a Kelvin-Helmholtz instability using 3 total levels of refinement generated by the publicly available </a:t>
            </a:r>
            <a:r>
              <a:rPr lang="en-US" sz="1200" b="1" dirty="0"/>
              <a:t>IAMR </a:t>
            </a:r>
            <a:r>
              <a:rPr lang="en-US" sz="1200" dirty="0"/>
              <a:t>code for solving the variable-density incompressible </a:t>
            </a:r>
            <a:r>
              <a:rPr lang="en-US" sz="1200" dirty="0" err="1"/>
              <a:t>Navier</a:t>
            </a:r>
            <a:r>
              <a:rPr lang="en-US" sz="1200" dirty="0"/>
              <a:t>-Stokes equations</a:t>
            </a:r>
          </a:p>
        </p:txBody>
      </p:sp>
    </p:spTree>
    <p:extLst>
      <p:ext uri="{BB962C8B-B14F-4D97-AF65-F5344CB8AC3E}">
        <p14:creationId xmlns:p14="http://schemas.microsoft.com/office/powerpoint/2010/main" val="766384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B91739F-9FE0-4BFB-BDED-5BF41D5C8F42}"/>
              </a:ext>
            </a:extLst>
          </p:cNvPr>
          <p:cNvPicPr>
            <a:picLocks noChangeAspect="1"/>
          </p:cNvPicPr>
          <p:nvPr/>
        </p:nvPicPr>
        <p:blipFill>
          <a:blip r:embed="rId2"/>
          <a:stretch>
            <a:fillRect/>
          </a:stretch>
        </p:blipFill>
        <p:spPr>
          <a:xfrm>
            <a:off x="0" y="0"/>
            <a:ext cx="12192000" cy="6253384"/>
          </a:xfrm>
          <a:prstGeom prst="rect">
            <a:avLst/>
          </a:prstGeom>
        </p:spPr>
      </p:pic>
      <p:sp>
        <p:nvSpPr>
          <p:cNvPr id="3" name="Title 2"/>
          <p:cNvSpPr>
            <a:spLocks noGrp="1"/>
          </p:cNvSpPr>
          <p:nvPr>
            <p:ph type="ctrTitle"/>
          </p:nvPr>
        </p:nvSpPr>
        <p:spPr>
          <a:xfrm>
            <a:off x="270628" y="260268"/>
            <a:ext cx="11580921" cy="600980"/>
          </a:xfrm>
        </p:spPr>
        <p:txBody>
          <a:bodyPr>
            <a:normAutofit fontScale="90000"/>
          </a:bodyPr>
          <a:lstStyle/>
          <a:p>
            <a:r>
              <a:rPr lang="en-US" dirty="0"/>
              <a:t>Outline</a:t>
            </a:r>
          </a:p>
        </p:txBody>
      </p:sp>
      <p:sp>
        <p:nvSpPr>
          <p:cNvPr id="22" name="Content Placeholder 1">
            <a:extLst>
              <a:ext uri="{FF2B5EF4-FFF2-40B4-BE49-F238E27FC236}">
                <a16:creationId xmlns:a16="http://schemas.microsoft.com/office/drawing/2014/main" id="{41F921FD-ADFA-4386-AA58-600DDD234FC2}"/>
              </a:ext>
            </a:extLst>
          </p:cNvPr>
          <p:cNvSpPr>
            <a:spLocks noGrp="1"/>
          </p:cNvSpPr>
          <p:nvPr>
            <p:ph idx="1"/>
          </p:nvPr>
        </p:nvSpPr>
        <p:spPr>
          <a:xfrm>
            <a:off x="270628" y="1253343"/>
            <a:ext cx="7997072" cy="4716533"/>
          </a:xfrm>
        </p:spPr>
        <p:txBody>
          <a:bodyPr>
            <a:normAutofit fontScale="92500" lnSpcReduction="20000"/>
          </a:bodyPr>
          <a:lstStyle/>
          <a:p>
            <a:r>
              <a:rPr lang="en-US" dirty="0"/>
              <a:t>Background</a:t>
            </a:r>
          </a:p>
          <a:p>
            <a:pPr lvl="1"/>
            <a:r>
              <a:rPr lang="en-US" dirty="0"/>
              <a:t>What is MFIX?</a:t>
            </a:r>
          </a:p>
          <a:p>
            <a:pPr lvl="1"/>
            <a:r>
              <a:rPr lang="en-US" dirty="0"/>
              <a:t>What is Exascale / ECP?</a:t>
            </a:r>
          </a:p>
          <a:p>
            <a:pPr lvl="1"/>
            <a:r>
              <a:rPr lang="en-US" dirty="0"/>
              <a:t>What is our target?</a:t>
            </a:r>
          </a:p>
          <a:p>
            <a:r>
              <a:rPr lang="en-US" dirty="0">
                <a:solidFill>
                  <a:schemeClr val="tx1">
                    <a:lumMod val="60000"/>
                    <a:lumOff val="40000"/>
                  </a:schemeClr>
                </a:solidFill>
              </a:rPr>
              <a:t>What is our starting point?</a:t>
            </a:r>
          </a:p>
          <a:p>
            <a:r>
              <a:rPr lang="en-US" dirty="0">
                <a:solidFill>
                  <a:schemeClr val="tx1">
                    <a:lumMod val="60000"/>
                    <a:lumOff val="40000"/>
                  </a:schemeClr>
                </a:solidFill>
              </a:rPr>
              <a:t>Current state of development </a:t>
            </a:r>
          </a:p>
          <a:p>
            <a:pPr lvl="1"/>
            <a:r>
              <a:rPr lang="en-US" dirty="0">
                <a:solidFill>
                  <a:schemeClr val="tx1">
                    <a:lumMod val="60000"/>
                    <a:lumOff val="40000"/>
                  </a:schemeClr>
                </a:solidFill>
              </a:rPr>
              <a:t>Low Mach projection method</a:t>
            </a:r>
          </a:p>
          <a:p>
            <a:pPr lvl="1"/>
            <a:r>
              <a:rPr lang="en-US" dirty="0">
                <a:solidFill>
                  <a:schemeClr val="tx1">
                    <a:lumMod val="60000"/>
                    <a:lumOff val="40000"/>
                  </a:schemeClr>
                </a:solidFill>
              </a:rPr>
              <a:t>Managing fluid work</a:t>
            </a:r>
          </a:p>
          <a:p>
            <a:pPr lvl="1"/>
            <a:r>
              <a:rPr lang="en-US" dirty="0">
                <a:solidFill>
                  <a:schemeClr val="tx1">
                    <a:lumMod val="60000"/>
                    <a:lumOff val="40000"/>
                  </a:schemeClr>
                </a:solidFill>
              </a:rPr>
              <a:t>Managing particle work</a:t>
            </a:r>
          </a:p>
          <a:p>
            <a:pPr lvl="1"/>
            <a:r>
              <a:rPr lang="en-US" dirty="0">
                <a:solidFill>
                  <a:schemeClr val="tx1">
                    <a:lumMod val="60000"/>
                    <a:lumOff val="40000"/>
                  </a:schemeClr>
                </a:solidFill>
              </a:rPr>
              <a:t>Managing geometries</a:t>
            </a:r>
          </a:p>
          <a:p>
            <a:r>
              <a:rPr lang="en-US" dirty="0">
                <a:solidFill>
                  <a:schemeClr val="tx1">
                    <a:lumMod val="60000"/>
                    <a:lumOff val="40000"/>
                  </a:schemeClr>
                </a:solidFill>
              </a:rPr>
              <a:t>Future work</a:t>
            </a:r>
          </a:p>
          <a:p>
            <a:pPr lvl="1"/>
            <a:r>
              <a:rPr lang="en-US" dirty="0">
                <a:solidFill>
                  <a:schemeClr val="tx1">
                    <a:lumMod val="60000"/>
                    <a:lumOff val="40000"/>
                  </a:schemeClr>
                </a:solidFill>
              </a:rPr>
              <a:t>Planned development</a:t>
            </a:r>
          </a:p>
          <a:p>
            <a:pPr lvl="1"/>
            <a:r>
              <a:rPr lang="en-US" dirty="0">
                <a:solidFill>
                  <a:schemeClr val="tx1">
                    <a:lumMod val="60000"/>
                    <a:lumOff val="40000"/>
                  </a:schemeClr>
                </a:solidFill>
              </a:rPr>
              <a:t>TBD development</a:t>
            </a:r>
          </a:p>
        </p:txBody>
      </p:sp>
      <p:cxnSp>
        <p:nvCxnSpPr>
          <p:cNvPr id="23" name="Straight Connector 22">
            <a:extLst>
              <a:ext uri="{FF2B5EF4-FFF2-40B4-BE49-F238E27FC236}">
                <a16:creationId xmlns:a16="http://schemas.microsoft.com/office/drawing/2014/main" id="{B97A8EE8-3FB4-4B6D-A2A4-E409A42ECE1A}"/>
              </a:ext>
            </a:extLst>
          </p:cNvPr>
          <p:cNvCxnSpPr>
            <a:cxnSpLocks/>
          </p:cNvCxnSpPr>
          <p:nvPr/>
        </p:nvCxnSpPr>
        <p:spPr>
          <a:xfrm>
            <a:off x="0" y="746551"/>
            <a:ext cx="9144000" cy="0"/>
          </a:xfrm>
          <a:prstGeom prst="line">
            <a:avLst/>
          </a:prstGeom>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A1B9667F-05A6-42EA-9C7E-B671669C7D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362" y="6307484"/>
            <a:ext cx="1524486" cy="412269"/>
          </a:xfrm>
          <a:prstGeom prst="rect">
            <a:avLst/>
          </a:prstGeom>
        </p:spPr>
      </p:pic>
    </p:spTree>
    <p:extLst>
      <p:ext uri="{BB962C8B-B14F-4D97-AF65-F5344CB8AC3E}">
        <p14:creationId xmlns:p14="http://schemas.microsoft.com/office/powerpoint/2010/main" val="3940892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Rectangle 243">
            <a:extLst>
              <a:ext uri="{FF2B5EF4-FFF2-40B4-BE49-F238E27FC236}">
                <a16:creationId xmlns:a16="http://schemas.microsoft.com/office/drawing/2014/main" id="{88B47346-E7F7-4244-98D7-593FECB0DB22}"/>
              </a:ext>
            </a:extLst>
          </p:cNvPr>
          <p:cNvSpPr/>
          <p:nvPr/>
        </p:nvSpPr>
        <p:spPr>
          <a:xfrm>
            <a:off x="3408169" y="5695949"/>
            <a:ext cx="414435" cy="4214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CAC624EA-C753-4531-94F1-369503512335}"/>
              </a:ext>
            </a:extLst>
          </p:cNvPr>
          <p:cNvSpPr/>
          <p:nvPr/>
        </p:nvSpPr>
        <p:spPr>
          <a:xfrm>
            <a:off x="2962204" y="5243510"/>
            <a:ext cx="439606" cy="8739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F6E62F96-AA2A-4824-B876-C4C7F9A46F8D}"/>
              </a:ext>
            </a:extLst>
          </p:cNvPr>
          <p:cNvSpPr/>
          <p:nvPr/>
        </p:nvSpPr>
        <p:spPr>
          <a:xfrm>
            <a:off x="2525858" y="5243511"/>
            <a:ext cx="439606" cy="87391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936BE902-BBFB-4D3B-BD44-D2E0BE5EA9AB}"/>
              </a:ext>
            </a:extLst>
          </p:cNvPr>
          <p:cNvSpPr/>
          <p:nvPr/>
        </p:nvSpPr>
        <p:spPr>
          <a:xfrm>
            <a:off x="2081230" y="4824411"/>
            <a:ext cx="439606" cy="129301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270628" y="1311728"/>
            <a:ext cx="6908213" cy="2255219"/>
          </a:xfrm>
        </p:spPr>
        <p:txBody>
          <a:bodyPr>
            <a:normAutofit/>
          </a:bodyPr>
          <a:lstStyle/>
          <a:p>
            <a:r>
              <a:rPr lang="en-US" dirty="0"/>
              <a:t>SIMPLE Fluid solver coupled to three different solids models</a:t>
            </a:r>
          </a:p>
          <a:p>
            <a:pPr lvl="1"/>
            <a:r>
              <a:rPr lang="en-US" dirty="0"/>
              <a:t>Energy and species equation support</a:t>
            </a:r>
          </a:p>
          <a:p>
            <a:pPr lvl="1"/>
            <a:r>
              <a:rPr lang="en-US" dirty="0"/>
              <a:t>Distributed memory parallelism (MPI)</a:t>
            </a:r>
          </a:p>
          <a:p>
            <a:pPr lvl="1"/>
            <a:r>
              <a:rPr lang="en-US" dirty="0"/>
              <a:t>Cartesian grid cut-cell for realistic geometries</a:t>
            </a:r>
          </a:p>
        </p:txBody>
      </p:sp>
      <p:sp>
        <p:nvSpPr>
          <p:cNvPr id="3" name="Title 2"/>
          <p:cNvSpPr>
            <a:spLocks noGrp="1"/>
          </p:cNvSpPr>
          <p:nvPr>
            <p:ph type="ctrTitle"/>
          </p:nvPr>
        </p:nvSpPr>
        <p:spPr>
          <a:xfrm>
            <a:off x="270629" y="260268"/>
            <a:ext cx="9438522" cy="600980"/>
          </a:xfrm>
        </p:spPr>
        <p:txBody>
          <a:bodyPr>
            <a:normAutofit fontScale="90000"/>
          </a:bodyPr>
          <a:lstStyle/>
          <a:p>
            <a:r>
              <a:rPr lang="en-US" dirty="0"/>
              <a:t>MFIX</a:t>
            </a:r>
          </a:p>
        </p:txBody>
      </p:sp>
      <p:sp>
        <p:nvSpPr>
          <p:cNvPr id="4" name="Subtitle 3"/>
          <p:cNvSpPr>
            <a:spLocks noGrp="1"/>
          </p:cNvSpPr>
          <p:nvPr>
            <p:ph type="subTitle" idx="13"/>
          </p:nvPr>
        </p:nvSpPr>
        <p:spPr>
          <a:xfrm>
            <a:off x="270629" y="778081"/>
            <a:ext cx="7000122" cy="373510"/>
          </a:xfrm>
        </p:spPr>
        <p:txBody>
          <a:bodyPr/>
          <a:lstStyle/>
          <a:p>
            <a:r>
              <a:rPr lang="en-US" dirty="0"/>
              <a:t>What is MFIX?</a:t>
            </a:r>
          </a:p>
        </p:txBody>
      </p:sp>
      <p:sp>
        <p:nvSpPr>
          <p:cNvPr id="198" name="TextBox 197">
            <a:extLst>
              <a:ext uri="{FF2B5EF4-FFF2-40B4-BE49-F238E27FC236}">
                <a16:creationId xmlns:a16="http://schemas.microsoft.com/office/drawing/2014/main" id="{DFA556EE-5B31-4AD9-8909-44F93600FFDA}"/>
              </a:ext>
            </a:extLst>
          </p:cNvPr>
          <p:cNvSpPr txBox="1"/>
          <p:nvPr/>
        </p:nvSpPr>
        <p:spPr>
          <a:xfrm>
            <a:off x="149086" y="3830982"/>
            <a:ext cx="3793643" cy="369332"/>
          </a:xfrm>
          <a:prstGeom prst="rect">
            <a:avLst/>
          </a:prstGeom>
          <a:noFill/>
        </p:spPr>
        <p:txBody>
          <a:bodyPr wrap="square" rtlCol="0">
            <a:spAutoFit/>
          </a:bodyPr>
          <a:lstStyle/>
          <a:p>
            <a:pPr algn="ctr"/>
            <a:r>
              <a:rPr lang="en-US" b="1" dirty="0"/>
              <a:t>Two-Fluid Model (TFM)</a:t>
            </a:r>
          </a:p>
        </p:txBody>
      </p:sp>
      <p:pic>
        <p:nvPicPr>
          <p:cNvPr id="199" name="Picture 198">
            <a:extLst>
              <a:ext uri="{FF2B5EF4-FFF2-40B4-BE49-F238E27FC236}">
                <a16:creationId xmlns:a16="http://schemas.microsoft.com/office/drawing/2014/main" id="{10DB2AF8-1731-4EA7-A4CA-88BA89EFEE26}"/>
              </a:ext>
            </a:extLst>
          </p:cNvPr>
          <p:cNvPicPr>
            <a:picLocks noChangeAspect="1"/>
          </p:cNvPicPr>
          <p:nvPr/>
        </p:nvPicPr>
        <p:blipFill rotWithShape="1">
          <a:blip r:embed="rId2"/>
          <a:srcRect l="42650" t="1" r="33118" b="26835"/>
          <a:stretch/>
        </p:blipFill>
        <p:spPr>
          <a:xfrm>
            <a:off x="6000027" y="4186569"/>
            <a:ext cx="1967948" cy="2012867"/>
          </a:xfrm>
          <a:prstGeom prst="rect">
            <a:avLst/>
          </a:prstGeom>
        </p:spPr>
      </p:pic>
      <p:pic>
        <p:nvPicPr>
          <p:cNvPr id="200" name="Picture 199">
            <a:extLst>
              <a:ext uri="{FF2B5EF4-FFF2-40B4-BE49-F238E27FC236}">
                <a16:creationId xmlns:a16="http://schemas.microsoft.com/office/drawing/2014/main" id="{5C57B9D6-4A15-45AA-9982-B0F2D9B8F2AA}"/>
              </a:ext>
            </a:extLst>
          </p:cNvPr>
          <p:cNvPicPr>
            <a:picLocks noChangeAspect="1"/>
          </p:cNvPicPr>
          <p:nvPr/>
        </p:nvPicPr>
        <p:blipFill rotWithShape="1">
          <a:blip r:embed="rId2"/>
          <a:srcRect l="74713" t="1" r="1055" b="26835"/>
          <a:stretch/>
        </p:blipFill>
        <p:spPr>
          <a:xfrm>
            <a:off x="10174357" y="4186569"/>
            <a:ext cx="1967948" cy="2012867"/>
          </a:xfrm>
          <a:prstGeom prst="rect">
            <a:avLst/>
          </a:prstGeom>
        </p:spPr>
      </p:pic>
      <p:sp>
        <p:nvSpPr>
          <p:cNvPr id="201" name="TextBox 200">
            <a:extLst>
              <a:ext uri="{FF2B5EF4-FFF2-40B4-BE49-F238E27FC236}">
                <a16:creationId xmlns:a16="http://schemas.microsoft.com/office/drawing/2014/main" id="{643A18E3-72C0-4DF8-A154-EB7E5F642F8D}"/>
              </a:ext>
            </a:extLst>
          </p:cNvPr>
          <p:cNvSpPr txBox="1"/>
          <p:nvPr/>
        </p:nvSpPr>
        <p:spPr>
          <a:xfrm>
            <a:off x="4149483" y="3830982"/>
            <a:ext cx="3793643" cy="369332"/>
          </a:xfrm>
          <a:prstGeom prst="rect">
            <a:avLst/>
          </a:prstGeom>
          <a:noFill/>
        </p:spPr>
        <p:txBody>
          <a:bodyPr wrap="square" rtlCol="0">
            <a:spAutoFit/>
          </a:bodyPr>
          <a:lstStyle/>
          <a:p>
            <a:pPr algn="ctr"/>
            <a:r>
              <a:rPr lang="en-US" b="1" dirty="0"/>
              <a:t>Discrete Element Model (DEM)</a:t>
            </a:r>
          </a:p>
        </p:txBody>
      </p:sp>
      <p:sp>
        <p:nvSpPr>
          <p:cNvPr id="202" name="TextBox 201">
            <a:extLst>
              <a:ext uri="{FF2B5EF4-FFF2-40B4-BE49-F238E27FC236}">
                <a16:creationId xmlns:a16="http://schemas.microsoft.com/office/drawing/2014/main" id="{CD0F00CB-146C-451E-B829-BB266F26377A}"/>
              </a:ext>
            </a:extLst>
          </p:cNvPr>
          <p:cNvSpPr txBox="1"/>
          <p:nvPr/>
        </p:nvSpPr>
        <p:spPr>
          <a:xfrm>
            <a:off x="8087139" y="3830982"/>
            <a:ext cx="3793643" cy="369332"/>
          </a:xfrm>
          <a:prstGeom prst="rect">
            <a:avLst/>
          </a:prstGeom>
          <a:noFill/>
        </p:spPr>
        <p:txBody>
          <a:bodyPr wrap="square" rtlCol="0">
            <a:spAutoFit/>
          </a:bodyPr>
          <a:lstStyle/>
          <a:p>
            <a:pPr algn="ctr"/>
            <a:r>
              <a:rPr lang="en-US" b="1" dirty="0"/>
              <a:t>Particles In Cell (PIC)</a:t>
            </a:r>
          </a:p>
        </p:txBody>
      </p:sp>
      <p:sp>
        <p:nvSpPr>
          <p:cNvPr id="203" name="TextBox 202">
            <a:extLst>
              <a:ext uri="{FF2B5EF4-FFF2-40B4-BE49-F238E27FC236}">
                <a16:creationId xmlns:a16="http://schemas.microsoft.com/office/drawing/2014/main" id="{20225CAB-EB7F-402B-ADFA-C470299BB1C0}"/>
              </a:ext>
            </a:extLst>
          </p:cNvPr>
          <p:cNvSpPr txBox="1"/>
          <p:nvPr/>
        </p:nvSpPr>
        <p:spPr>
          <a:xfrm>
            <a:off x="89453" y="4426297"/>
            <a:ext cx="1975116" cy="1200329"/>
          </a:xfrm>
          <a:prstGeom prst="rect">
            <a:avLst/>
          </a:prstGeom>
          <a:noFill/>
        </p:spPr>
        <p:txBody>
          <a:bodyPr wrap="square" rtlCol="0">
            <a:spAutoFit/>
          </a:bodyPr>
          <a:lstStyle/>
          <a:p>
            <a:r>
              <a:rPr lang="en-US" dirty="0"/>
              <a:t>PDEs describe fluid </a:t>
            </a:r>
            <a:r>
              <a:rPr lang="en-US" b="1" dirty="0"/>
              <a:t>and</a:t>
            </a:r>
            <a:r>
              <a:rPr lang="en-US" dirty="0"/>
              <a:t> solids as interpenetrating continua.</a:t>
            </a:r>
          </a:p>
        </p:txBody>
      </p:sp>
      <p:sp>
        <p:nvSpPr>
          <p:cNvPr id="204" name="TextBox 203">
            <a:extLst>
              <a:ext uri="{FF2B5EF4-FFF2-40B4-BE49-F238E27FC236}">
                <a16:creationId xmlns:a16="http://schemas.microsoft.com/office/drawing/2014/main" id="{BDC82A01-9B6D-4276-947D-4E04F5ECE60A}"/>
              </a:ext>
            </a:extLst>
          </p:cNvPr>
          <p:cNvSpPr txBox="1"/>
          <p:nvPr/>
        </p:nvSpPr>
        <p:spPr>
          <a:xfrm>
            <a:off x="4112045" y="4409758"/>
            <a:ext cx="1975116" cy="1477328"/>
          </a:xfrm>
          <a:prstGeom prst="rect">
            <a:avLst/>
          </a:prstGeom>
          <a:noFill/>
        </p:spPr>
        <p:txBody>
          <a:bodyPr wrap="square" rtlCol="0">
            <a:spAutoFit/>
          </a:bodyPr>
          <a:lstStyle/>
          <a:p>
            <a:r>
              <a:rPr lang="en-US" dirty="0"/>
              <a:t>PDEs describe fluid. Newton’s Laws of motion to track particles and resolve collisions.</a:t>
            </a:r>
          </a:p>
        </p:txBody>
      </p:sp>
      <p:sp>
        <p:nvSpPr>
          <p:cNvPr id="205" name="TextBox 204">
            <a:extLst>
              <a:ext uri="{FF2B5EF4-FFF2-40B4-BE49-F238E27FC236}">
                <a16:creationId xmlns:a16="http://schemas.microsoft.com/office/drawing/2014/main" id="{F6943B2A-EB68-4681-9230-B871099F8185}"/>
              </a:ext>
            </a:extLst>
          </p:cNvPr>
          <p:cNvSpPr txBox="1"/>
          <p:nvPr/>
        </p:nvSpPr>
        <p:spPr>
          <a:xfrm>
            <a:off x="8204091" y="4409758"/>
            <a:ext cx="2112727" cy="1200329"/>
          </a:xfrm>
          <a:prstGeom prst="rect">
            <a:avLst/>
          </a:prstGeom>
          <a:noFill/>
        </p:spPr>
        <p:txBody>
          <a:bodyPr wrap="square" rtlCol="0">
            <a:spAutoFit/>
          </a:bodyPr>
          <a:lstStyle/>
          <a:p>
            <a:r>
              <a:rPr lang="en-US" dirty="0"/>
              <a:t>PDEs describe fluid. Contrived laws approximate inter-parcel forces.</a:t>
            </a:r>
          </a:p>
        </p:txBody>
      </p:sp>
      <p:sp>
        <p:nvSpPr>
          <p:cNvPr id="206" name="Rectangle 205">
            <a:extLst>
              <a:ext uri="{FF2B5EF4-FFF2-40B4-BE49-F238E27FC236}">
                <a16:creationId xmlns:a16="http://schemas.microsoft.com/office/drawing/2014/main" id="{4C224E6D-B0F6-49B4-B158-8D2429CAEA3F}"/>
              </a:ext>
            </a:extLst>
          </p:cNvPr>
          <p:cNvSpPr/>
          <p:nvPr/>
        </p:nvSpPr>
        <p:spPr>
          <a:xfrm>
            <a:off x="3944293" y="3798943"/>
            <a:ext cx="99389" cy="24004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BE018C75-336F-4702-A82D-B7CDCBC22B32}"/>
              </a:ext>
            </a:extLst>
          </p:cNvPr>
          <p:cNvSpPr/>
          <p:nvPr/>
        </p:nvSpPr>
        <p:spPr>
          <a:xfrm>
            <a:off x="8059861" y="3798943"/>
            <a:ext cx="99389" cy="24004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AA1A99C7-C661-4D13-9E83-D180CC644471}"/>
              </a:ext>
            </a:extLst>
          </p:cNvPr>
          <p:cNvSpPr/>
          <p:nvPr/>
        </p:nvSpPr>
        <p:spPr>
          <a:xfrm>
            <a:off x="2070895" y="4369593"/>
            <a:ext cx="1753392" cy="174783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5" name="Straight Connector 214">
            <a:extLst>
              <a:ext uri="{FF2B5EF4-FFF2-40B4-BE49-F238E27FC236}">
                <a16:creationId xmlns:a16="http://schemas.microsoft.com/office/drawing/2014/main" id="{0C3D4A8B-B37E-44DD-BCB6-A49CE07E968A}"/>
              </a:ext>
            </a:extLst>
          </p:cNvPr>
          <p:cNvCxnSpPr>
            <a:cxnSpLocks/>
            <a:endCxn id="213" idx="2"/>
          </p:cNvCxnSpPr>
          <p:nvPr/>
        </p:nvCxnSpPr>
        <p:spPr>
          <a:xfrm flipH="1">
            <a:off x="2947591" y="4369593"/>
            <a:ext cx="398" cy="17478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9C34175B-E177-4642-9379-386A629F6591}"/>
              </a:ext>
            </a:extLst>
          </p:cNvPr>
          <p:cNvCxnSpPr>
            <a:cxnSpLocks/>
          </p:cNvCxnSpPr>
          <p:nvPr/>
        </p:nvCxnSpPr>
        <p:spPr>
          <a:xfrm flipH="1">
            <a:off x="3404791" y="4369593"/>
            <a:ext cx="398" cy="17478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4EC34AC0-074E-4A4E-9991-1227744C8477}"/>
              </a:ext>
            </a:extLst>
          </p:cNvPr>
          <p:cNvCxnSpPr>
            <a:cxnSpLocks/>
          </p:cNvCxnSpPr>
          <p:nvPr/>
        </p:nvCxnSpPr>
        <p:spPr>
          <a:xfrm flipH="1">
            <a:off x="2521371" y="4369593"/>
            <a:ext cx="398" cy="17478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59E4386C-FBB1-4E1D-BEC1-68B1FFD79EA4}"/>
              </a:ext>
            </a:extLst>
          </p:cNvPr>
          <p:cNvCxnSpPr>
            <a:cxnSpLocks/>
          </p:cNvCxnSpPr>
          <p:nvPr/>
        </p:nvCxnSpPr>
        <p:spPr>
          <a:xfrm flipH="1">
            <a:off x="2077817" y="5243511"/>
            <a:ext cx="17464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365FB415-6309-4B2D-B928-AA7B4C90AC36}"/>
              </a:ext>
            </a:extLst>
          </p:cNvPr>
          <p:cNvCxnSpPr>
            <a:cxnSpLocks/>
          </p:cNvCxnSpPr>
          <p:nvPr/>
        </p:nvCxnSpPr>
        <p:spPr>
          <a:xfrm flipH="1">
            <a:off x="2077817" y="4824411"/>
            <a:ext cx="17464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32DD7DE4-63CC-4782-BD4E-3FA2EE7FFCDE}"/>
              </a:ext>
            </a:extLst>
          </p:cNvPr>
          <p:cNvCxnSpPr>
            <a:cxnSpLocks/>
          </p:cNvCxnSpPr>
          <p:nvPr/>
        </p:nvCxnSpPr>
        <p:spPr>
          <a:xfrm flipH="1">
            <a:off x="2077817" y="5695949"/>
            <a:ext cx="17464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C1D19751-F188-4BBB-AECE-D83C286BE6D0}"/>
              </a:ext>
            </a:extLst>
          </p:cNvPr>
          <p:cNvPicPr>
            <a:picLocks noChangeAspect="1"/>
          </p:cNvPicPr>
          <p:nvPr/>
        </p:nvPicPr>
        <p:blipFill>
          <a:blip r:embed="rId3"/>
          <a:stretch>
            <a:fillRect/>
          </a:stretch>
        </p:blipFill>
        <p:spPr>
          <a:xfrm>
            <a:off x="7404254" y="1151591"/>
            <a:ext cx="3998020" cy="2435537"/>
          </a:xfrm>
          <a:prstGeom prst="rect">
            <a:avLst/>
          </a:prstGeom>
          <a:ln>
            <a:solidFill>
              <a:schemeClr val="tx1"/>
            </a:solidFill>
          </a:ln>
        </p:spPr>
      </p:pic>
      <p:sp>
        <p:nvSpPr>
          <p:cNvPr id="46" name="Rectangle 45">
            <a:extLst>
              <a:ext uri="{FF2B5EF4-FFF2-40B4-BE49-F238E27FC236}">
                <a16:creationId xmlns:a16="http://schemas.microsoft.com/office/drawing/2014/main" id="{905352ED-1F0D-44B7-817C-D8A919FDF9FC}"/>
              </a:ext>
            </a:extLst>
          </p:cNvPr>
          <p:cNvSpPr/>
          <p:nvPr/>
        </p:nvSpPr>
        <p:spPr>
          <a:xfrm>
            <a:off x="9889331" y="1838399"/>
            <a:ext cx="1197769" cy="385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A48B5F9D-123B-4A22-83BD-41A364B7503B}"/>
              </a:ext>
            </a:extLst>
          </p:cNvPr>
          <p:cNvSpPr/>
          <p:nvPr/>
        </p:nvSpPr>
        <p:spPr>
          <a:xfrm>
            <a:off x="7823764" y="1307275"/>
            <a:ext cx="3548321" cy="190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214E7BA7-DF9B-4767-89F2-50B5A1C02C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1669" y="2767268"/>
            <a:ext cx="1789196" cy="274320"/>
          </a:xfrm>
          <a:prstGeom prst="rect">
            <a:avLst/>
          </a:prstGeom>
        </p:spPr>
      </p:pic>
      <p:pic>
        <p:nvPicPr>
          <p:cNvPr id="50" name="Picture 49">
            <a:extLst>
              <a:ext uri="{FF2B5EF4-FFF2-40B4-BE49-F238E27FC236}">
                <a16:creationId xmlns:a16="http://schemas.microsoft.com/office/drawing/2014/main" id="{6DFDB635-0AEA-4CAB-BA85-694817812D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764" y="1349143"/>
            <a:ext cx="1661645" cy="274320"/>
          </a:xfrm>
          <a:prstGeom prst="rect">
            <a:avLst/>
          </a:prstGeom>
        </p:spPr>
      </p:pic>
      <p:pic>
        <p:nvPicPr>
          <p:cNvPr id="51" name="Picture 50">
            <a:extLst>
              <a:ext uri="{FF2B5EF4-FFF2-40B4-BE49-F238E27FC236}">
                <a16:creationId xmlns:a16="http://schemas.microsoft.com/office/drawing/2014/main" id="{3D45EC3C-0CC2-438F-BA64-CBF450A305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95501" y="2026543"/>
            <a:ext cx="1762247" cy="274320"/>
          </a:xfrm>
          <a:prstGeom prst="rect">
            <a:avLst/>
          </a:prstGeom>
        </p:spPr>
      </p:pic>
      <p:cxnSp>
        <p:nvCxnSpPr>
          <p:cNvPr id="53" name="Straight Arrow Connector 52">
            <a:extLst>
              <a:ext uri="{FF2B5EF4-FFF2-40B4-BE49-F238E27FC236}">
                <a16:creationId xmlns:a16="http://schemas.microsoft.com/office/drawing/2014/main" id="{AD68CC1E-2DDF-4A1D-8D22-B3A61F0131FC}"/>
              </a:ext>
            </a:extLst>
          </p:cNvPr>
          <p:cNvCxnSpPr>
            <a:cxnSpLocks/>
          </p:cNvCxnSpPr>
          <p:nvPr/>
        </p:nvCxnSpPr>
        <p:spPr>
          <a:xfrm flipH="1" flipV="1">
            <a:off x="10041088" y="2379094"/>
            <a:ext cx="275730" cy="2743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EC9F3BBD-73FF-4111-AAB2-40DEDE5FB7C0}"/>
              </a:ext>
            </a:extLst>
          </p:cNvPr>
          <p:cNvCxnSpPr>
            <a:cxnSpLocks/>
          </p:cNvCxnSpPr>
          <p:nvPr/>
        </p:nvCxnSpPr>
        <p:spPr>
          <a:xfrm flipH="1" flipV="1">
            <a:off x="9108092" y="1674660"/>
            <a:ext cx="403577" cy="2856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7" name="Picture 36">
            <a:extLst>
              <a:ext uri="{FF2B5EF4-FFF2-40B4-BE49-F238E27FC236}">
                <a16:creationId xmlns:a16="http://schemas.microsoft.com/office/drawing/2014/main" id="{C58E6955-C342-45E9-821A-F8C5292B96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3362" y="6307484"/>
            <a:ext cx="1524486" cy="412269"/>
          </a:xfrm>
          <a:prstGeom prst="rect">
            <a:avLst/>
          </a:prstGeom>
        </p:spPr>
      </p:pic>
    </p:spTree>
    <p:extLst>
      <p:ext uri="{BB962C8B-B14F-4D97-AF65-F5344CB8AC3E}">
        <p14:creationId xmlns:p14="http://schemas.microsoft.com/office/powerpoint/2010/main" val="3604195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0628" y="1253343"/>
            <a:ext cx="7997072" cy="3361416"/>
          </a:xfrm>
        </p:spPr>
        <p:txBody>
          <a:bodyPr>
            <a:normAutofit fontScale="92500" lnSpcReduction="10000"/>
          </a:bodyPr>
          <a:lstStyle/>
          <a:p>
            <a:r>
              <a:rPr lang="en-US" dirty="0"/>
              <a:t>Exascale supercomputers will be capable of a quintillion (10</a:t>
            </a:r>
            <a:r>
              <a:rPr lang="en-US" baseline="30000" dirty="0"/>
              <a:t>18</a:t>
            </a:r>
            <a:r>
              <a:rPr lang="en-US" dirty="0"/>
              <a:t>) calculations each second</a:t>
            </a:r>
          </a:p>
          <a:p>
            <a:r>
              <a:rPr lang="en-US" dirty="0"/>
              <a:t>ECP is a joint effort of two DOE organizations</a:t>
            </a:r>
          </a:p>
          <a:p>
            <a:pPr lvl="1"/>
            <a:r>
              <a:rPr lang="en-US" dirty="0"/>
              <a:t>Office of Science </a:t>
            </a:r>
          </a:p>
          <a:p>
            <a:pPr lvl="1"/>
            <a:r>
              <a:rPr lang="en-US" dirty="0"/>
              <a:t>National Nuclear Security Administration (NNSA)</a:t>
            </a:r>
          </a:p>
          <a:p>
            <a:r>
              <a:rPr lang="en-US" dirty="0"/>
              <a:t>ECP has three key focus areas</a:t>
            </a:r>
          </a:p>
          <a:p>
            <a:pPr lvl="1"/>
            <a:r>
              <a:rPr lang="en-US" dirty="0"/>
              <a:t>Application Development</a:t>
            </a:r>
          </a:p>
          <a:p>
            <a:pPr lvl="1"/>
            <a:r>
              <a:rPr lang="en-US" dirty="0"/>
              <a:t>Software Technology</a:t>
            </a:r>
          </a:p>
          <a:p>
            <a:pPr lvl="1"/>
            <a:r>
              <a:rPr lang="en-US" dirty="0"/>
              <a:t>Hardware and Integration</a:t>
            </a:r>
          </a:p>
        </p:txBody>
      </p:sp>
      <p:sp>
        <p:nvSpPr>
          <p:cNvPr id="3" name="Title 2"/>
          <p:cNvSpPr>
            <a:spLocks noGrp="1"/>
          </p:cNvSpPr>
          <p:nvPr>
            <p:ph type="ctrTitle"/>
          </p:nvPr>
        </p:nvSpPr>
        <p:spPr/>
        <p:txBody>
          <a:bodyPr>
            <a:normAutofit fontScale="90000"/>
          </a:bodyPr>
          <a:lstStyle/>
          <a:p>
            <a:r>
              <a:rPr lang="en-US" dirty="0"/>
              <a:t>Exascale Computing Project (ECP)</a:t>
            </a:r>
          </a:p>
        </p:txBody>
      </p:sp>
      <p:sp>
        <p:nvSpPr>
          <p:cNvPr id="4" name="Subtitle 3"/>
          <p:cNvSpPr>
            <a:spLocks noGrp="1"/>
          </p:cNvSpPr>
          <p:nvPr>
            <p:ph type="subTitle" idx="13"/>
          </p:nvPr>
        </p:nvSpPr>
        <p:spPr/>
        <p:txBody>
          <a:bodyPr/>
          <a:lstStyle/>
          <a:p>
            <a:r>
              <a:rPr lang="en-US" dirty="0"/>
              <a:t>What is Exascale/ECP?</a:t>
            </a:r>
          </a:p>
        </p:txBody>
      </p:sp>
      <p:pic>
        <p:nvPicPr>
          <p:cNvPr id="6" name="Picture 5">
            <a:extLst>
              <a:ext uri="{FF2B5EF4-FFF2-40B4-BE49-F238E27FC236}">
                <a16:creationId xmlns:a16="http://schemas.microsoft.com/office/drawing/2014/main" id="{96FE879C-099F-4DA2-B008-0012F5335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3437" y="1854483"/>
            <a:ext cx="3114675" cy="1419225"/>
          </a:xfrm>
          <a:prstGeom prst="rect">
            <a:avLst/>
          </a:prstGeom>
        </p:spPr>
      </p:pic>
      <p:sp>
        <p:nvSpPr>
          <p:cNvPr id="8" name="Content Placeholder 1">
            <a:extLst>
              <a:ext uri="{FF2B5EF4-FFF2-40B4-BE49-F238E27FC236}">
                <a16:creationId xmlns:a16="http://schemas.microsoft.com/office/drawing/2014/main" id="{6B0F944F-8B79-4870-9B15-2488181C6077}"/>
              </a:ext>
            </a:extLst>
          </p:cNvPr>
          <p:cNvSpPr txBox="1">
            <a:spLocks/>
          </p:cNvSpPr>
          <p:nvPr/>
        </p:nvSpPr>
        <p:spPr>
          <a:xfrm>
            <a:off x="7737282" y="4372257"/>
            <a:ext cx="2790825" cy="3682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800" b="0" dirty="0"/>
              <a:t>exascaleproject.org</a:t>
            </a:r>
          </a:p>
        </p:txBody>
      </p:sp>
      <p:sp>
        <p:nvSpPr>
          <p:cNvPr id="9" name="Content Placeholder 1">
            <a:extLst>
              <a:ext uri="{FF2B5EF4-FFF2-40B4-BE49-F238E27FC236}">
                <a16:creationId xmlns:a16="http://schemas.microsoft.com/office/drawing/2014/main" id="{E0AF2307-2C4B-4059-9ECB-48FA4CE14BE0}"/>
              </a:ext>
            </a:extLst>
          </p:cNvPr>
          <p:cNvSpPr txBox="1">
            <a:spLocks/>
          </p:cNvSpPr>
          <p:nvPr/>
        </p:nvSpPr>
        <p:spPr>
          <a:xfrm>
            <a:off x="1645026" y="4787522"/>
            <a:ext cx="9092448" cy="132125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0" dirty="0"/>
              <a:t>“The ECP is focused on accelerating the delivery of a capable exascale computing ecosystem to provide breakthrough solutions that can address our most critical challenges in scientific discovery, energy assurance, economic competitiveness, and national security.”</a:t>
            </a:r>
          </a:p>
        </p:txBody>
      </p:sp>
      <p:sp>
        <p:nvSpPr>
          <p:cNvPr id="10" name="Rectangle: Rounded Corners 9">
            <a:extLst>
              <a:ext uri="{FF2B5EF4-FFF2-40B4-BE49-F238E27FC236}">
                <a16:creationId xmlns:a16="http://schemas.microsoft.com/office/drawing/2014/main" id="{FB9857FC-B826-49EE-8E46-1DADE34F4135}"/>
              </a:ext>
            </a:extLst>
          </p:cNvPr>
          <p:cNvSpPr/>
          <p:nvPr/>
        </p:nvSpPr>
        <p:spPr>
          <a:xfrm>
            <a:off x="1645026" y="4716511"/>
            <a:ext cx="8901947" cy="1392264"/>
          </a:xfrm>
          <a:prstGeom prst="roundRect">
            <a:avLst>
              <a:gd name="adj" fmla="val 5785"/>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24DA05D-0AF1-499C-AC37-8A68E3D0A7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362" y="6307484"/>
            <a:ext cx="1524486" cy="412269"/>
          </a:xfrm>
          <a:prstGeom prst="rect">
            <a:avLst/>
          </a:prstGeom>
        </p:spPr>
      </p:pic>
    </p:spTree>
    <p:extLst>
      <p:ext uri="{BB962C8B-B14F-4D97-AF65-F5344CB8AC3E}">
        <p14:creationId xmlns:p14="http://schemas.microsoft.com/office/powerpoint/2010/main" val="2662519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a:t>MFIX-</a:t>
            </a:r>
            <a:r>
              <a:rPr lang="en-US" dirty="0" err="1"/>
              <a:t>Exa</a:t>
            </a:r>
            <a:endParaRPr lang="en-US" dirty="0"/>
          </a:p>
        </p:txBody>
      </p:sp>
      <p:sp>
        <p:nvSpPr>
          <p:cNvPr id="4" name="Subtitle 3"/>
          <p:cNvSpPr>
            <a:spLocks noGrp="1"/>
          </p:cNvSpPr>
          <p:nvPr>
            <p:ph type="subTitle" idx="13"/>
          </p:nvPr>
        </p:nvSpPr>
        <p:spPr/>
        <p:txBody>
          <a:bodyPr/>
          <a:lstStyle/>
          <a:p>
            <a:r>
              <a:rPr lang="en-US" dirty="0"/>
              <a:t>What is MFIX-</a:t>
            </a:r>
            <a:r>
              <a:rPr lang="en-US" dirty="0" err="1"/>
              <a:t>Exa</a:t>
            </a:r>
            <a:r>
              <a:rPr lang="en-US" dirty="0"/>
              <a:t>?</a:t>
            </a:r>
          </a:p>
        </p:txBody>
      </p:sp>
      <p:pic>
        <p:nvPicPr>
          <p:cNvPr id="38" name="Picture 37">
            <a:extLst>
              <a:ext uri="{FF2B5EF4-FFF2-40B4-BE49-F238E27FC236}">
                <a16:creationId xmlns:a16="http://schemas.microsoft.com/office/drawing/2014/main" id="{734C07A9-2F77-46EC-B382-41912B5A48CD}"/>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radius="8"/>
                    </a14:imgEffect>
                  </a14:imgLayer>
                </a14:imgProps>
              </a:ext>
            </a:extLst>
          </a:blip>
          <a:srcRect l="-1" r="598"/>
          <a:stretch/>
        </p:blipFill>
        <p:spPr>
          <a:xfrm>
            <a:off x="6626" y="1070853"/>
            <a:ext cx="12119113" cy="5168348"/>
          </a:xfrm>
          <a:prstGeom prst="rect">
            <a:avLst/>
          </a:prstGeom>
        </p:spPr>
      </p:pic>
      <p:sp>
        <p:nvSpPr>
          <p:cNvPr id="44" name="Rectangle: Rounded Corners 43">
            <a:extLst>
              <a:ext uri="{FF2B5EF4-FFF2-40B4-BE49-F238E27FC236}">
                <a16:creationId xmlns:a16="http://schemas.microsoft.com/office/drawing/2014/main" id="{57A83FF0-52CB-4990-8896-4D3FB7DFB4B4}"/>
              </a:ext>
            </a:extLst>
          </p:cNvPr>
          <p:cNvSpPr/>
          <p:nvPr/>
        </p:nvSpPr>
        <p:spPr>
          <a:xfrm>
            <a:off x="4149483" y="3796784"/>
            <a:ext cx="3788222" cy="2415356"/>
          </a:xfrm>
          <a:prstGeom prst="roundRect">
            <a:avLst>
              <a:gd name="adj" fmla="val 3316"/>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F7FAB1CA-E256-4C85-8501-456F5EDC6E90}"/>
              </a:ext>
            </a:extLst>
          </p:cNvPr>
          <p:cNvPicPr>
            <a:picLocks noChangeAspect="1"/>
          </p:cNvPicPr>
          <p:nvPr/>
        </p:nvPicPr>
        <p:blipFill rotWithShape="1">
          <a:blip r:embed="rId4"/>
          <a:srcRect l="42650" t="1" r="34220" b="28908"/>
          <a:stretch/>
        </p:blipFill>
        <p:spPr>
          <a:xfrm>
            <a:off x="6000027" y="4186570"/>
            <a:ext cx="1878390" cy="1955814"/>
          </a:xfrm>
          <a:prstGeom prst="rect">
            <a:avLst/>
          </a:prstGeom>
        </p:spPr>
      </p:pic>
      <p:sp>
        <p:nvSpPr>
          <p:cNvPr id="41" name="TextBox 40">
            <a:extLst>
              <a:ext uri="{FF2B5EF4-FFF2-40B4-BE49-F238E27FC236}">
                <a16:creationId xmlns:a16="http://schemas.microsoft.com/office/drawing/2014/main" id="{9C11503A-FEFA-4F57-A9C2-398ADC73B12B}"/>
              </a:ext>
            </a:extLst>
          </p:cNvPr>
          <p:cNvSpPr txBox="1"/>
          <p:nvPr/>
        </p:nvSpPr>
        <p:spPr>
          <a:xfrm>
            <a:off x="4149483" y="3830982"/>
            <a:ext cx="3793643" cy="369332"/>
          </a:xfrm>
          <a:prstGeom prst="rect">
            <a:avLst/>
          </a:prstGeom>
          <a:noFill/>
        </p:spPr>
        <p:txBody>
          <a:bodyPr wrap="square" rtlCol="0">
            <a:spAutoFit/>
          </a:bodyPr>
          <a:lstStyle/>
          <a:p>
            <a:pPr algn="ctr"/>
            <a:r>
              <a:rPr lang="en-US" b="1" dirty="0"/>
              <a:t>Discrete Element Model (DEM)</a:t>
            </a:r>
          </a:p>
        </p:txBody>
      </p:sp>
      <p:sp>
        <p:nvSpPr>
          <p:cNvPr id="42" name="TextBox 41">
            <a:extLst>
              <a:ext uri="{FF2B5EF4-FFF2-40B4-BE49-F238E27FC236}">
                <a16:creationId xmlns:a16="http://schemas.microsoft.com/office/drawing/2014/main" id="{B20E5B88-384C-45BF-88BE-18B8FF8423D4}"/>
              </a:ext>
            </a:extLst>
          </p:cNvPr>
          <p:cNvSpPr txBox="1"/>
          <p:nvPr/>
        </p:nvSpPr>
        <p:spPr>
          <a:xfrm>
            <a:off x="4112045" y="4409758"/>
            <a:ext cx="1975116" cy="1477328"/>
          </a:xfrm>
          <a:prstGeom prst="rect">
            <a:avLst/>
          </a:prstGeom>
          <a:noFill/>
        </p:spPr>
        <p:txBody>
          <a:bodyPr wrap="square" rtlCol="0">
            <a:spAutoFit/>
          </a:bodyPr>
          <a:lstStyle/>
          <a:p>
            <a:r>
              <a:rPr lang="en-US" dirty="0"/>
              <a:t>PDEs describe fluid. Newton’s Laws of motion to track particles and resolve collisions.</a:t>
            </a:r>
          </a:p>
        </p:txBody>
      </p:sp>
      <p:pic>
        <p:nvPicPr>
          <p:cNvPr id="45" name="Picture 44">
            <a:extLst>
              <a:ext uri="{FF2B5EF4-FFF2-40B4-BE49-F238E27FC236}">
                <a16:creationId xmlns:a16="http://schemas.microsoft.com/office/drawing/2014/main" id="{9E4B1271-B470-43FE-BF06-A1CEF841F485}"/>
              </a:ext>
            </a:extLst>
          </p:cNvPr>
          <p:cNvPicPr>
            <a:picLocks noChangeAspect="1"/>
          </p:cNvPicPr>
          <p:nvPr/>
        </p:nvPicPr>
        <p:blipFill>
          <a:blip r:embed="rId5"/>
          <a:stretch>
            <a:fillRect/>
          </a:stretch>
        </p:blipFill>
        <p:spPr>
          <a:xfrm>
            <a:off x="7404254" y="1151591"/>
            <a:ext cx="3998020" cy="2435537"/>
          </a:xfrm>
          <a:prstGeom prst="rect">
            <a:avLst/>
          </a:prstGeom>
          <a:ln>
            <a:solidFill>
              <a:schemeClr val="tx1"/>
            </a:solidFill>
          </a:ln>
        </p:spPr>
      </p:pic>
      <p:sp>
        <p:nvSpPr>
          <p:cNvPr id="46" name="Rectangle 45">
            <a:extLst>
              <a:ext uri="{FF2B5EF4-FFF2-40B4-BE49-F238E27FC236}">
                <a16:creationId xmlns:a16="http://schemas.microsoft.com/office/drawing/2014/main" id="{5FD76770-D224-4545-973C-A31C574EAB0B}"/>
              </a:ext>
            </a:extLst>
          </p:cNvPr>
          <p:cNvSpPr/>
          <p:nvPr/>
        </p:nvSpPr>
        <p:spPr>
          <a:xfrm>
            <a:off x="9889331" y="1838399"/>
            <a:ext cx="1197769" cy="385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4D8B2114-F1CC-4262-950C-0C3A278438CE}"/>
              </a:ext>
            </a:extLst>
          </p:cNvPr>
          <p:cNvSpPr/>
          <p:nvPr/>
        </p:nvSpPr>
        <p:spPr>
          <a:xfrm>
            <a:off x="7823764" y="1307275"/>
            <a:ext cx="3548321" cy="190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8DB8C780-6036-41E3-B750-6D3BD8A6E0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764" y="1349143"/>
            <a:ext cx="1661645" cy="274320"/>
          </a:xfrm>
          <a:prstGeom prst="rect">
            <a:avLst/>
          </a:prstGeom>
        </p:spPr>
      </p:pic>
      <p:pic>
        <p:nvPicPr>
          <p:cNvPr id="51" name="Picture 50">
            <a:extLst>
              <a:ext uri="{FF2B5EF4-FFF2-40B4-BE49-F238E27FC236}">
                <a16:creationId xmlns:a16="http://schemas.microsoft.com/office/drawing/2014/main" id="{3D144C8B-DF60-4BE9-A674-142813D6F5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501" y="2026543"/>
            <a:ext cx="1762247" cy="274320"/>
          </a:xfrm>
          <a:prstGeom prst="rect">
            <a:avLst/>
          </a:prstGeom>
        </p:spPr>
      </p:pic>
      <p:cxnSp>
        <p:nvCxnSpPr>
          <p:cNvPr id="56" name="Straight Arrow Connector 55">
            <a:extLst>
              <a:ext uri="{FF2B5EF4-FFF2-40B4-BE49-F238E27FC236}">
                <a16:creationId xmlns:a16="http://schemas.microsoft.com/office/drawing/2014/main" id="{DB4CE100-4703-46F6-8503-64FF31536314}"/>
              </a:ext>
            </a:extLst>
          </p:cNvPr>
          <p:cNvCxnSpPr>
            <a:cxnSpLocks/>
          </p:cNvCxnSpPr>
          <p:nvPr/>
        </p:nvCxnSpPr>
        <p:spPr>
          <a:xfrm flipH="1" flipV="1">
            <a:off x="9108092" y="1674660"/>
            <a:ext cx="403577" cy="2856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 name="Picture 1">
            <a:extLst>
              <a:ext uri="{FF2B5EF4-FFF2-40B4-BE49-F238E27FC236}">
                <a16:creationId xmlns:a16="http://schemas.microsoft.com/office/drawing/2014/main" id="{764C7F92-FE16-4AA3-AD9B-8421E868F176}"/>
              </a:ext>
            </a:extLst>
          </p:cNvPr>
          <p:cNvPicPr>
            <a:picLocks noChangeAspect="1"/>
          </p:cNvPicPr>
          <p:nvPr/>
        </p:nvPicPr>
        <p:blipFill>
          <a:blip r:embed="rId8"/>
          <a:stretch>
            <a:fillRect/>
          </a:stretch>
        </p:blipFill>
        <p:spPr>
          <a:xfrm>
            <a:off x="7753819" y="1260311"/>
            <a:ext cx="3626362" cy="1900160"/>
          </a:xfrm>
          <a:prstGeom prst="rect">
            <a:avLst/>
          </a:prstGeom>
        </p:spPr>
      </p:pic>
      <p:sp>
        <p:nvSpPr>
          <p:cNvPr id="48" name="Arrow: Left 47">
            <a:extLst>
              <a:ext uri="{FF2B5EF4-FFF2-40B4-BE49-F238E27FC236}">
                <a16:creationId xmlns:a16="http://schemas.microsoft.com/office/drawing/2014/main" id="{1C10126E-84AA-4340-AA56-6E22CB7C93C9}"/>
              </a:ext>
            </a:extLst>
          </p:cNvPr>
          <p:cNvSpPr/>
          <p:nvPr/>
        </p:nvSpPr>
        <p:spPr>
          <a:xfrm>
            <a:off x="9253935" y="2530097"/>
            <a:ext cx="2118150" cy="724301"/>
          </a:xfrm>
          <a:prstGeom prst="lef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CD7E93C7-75F1-46CF-9311-389FE106FD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11669" y="2767268"/>
            <a:ext cx="1789196" cy="274320"/>
          </a:xfrm>
          <a:prstGeom prst="rect">
            <a:avLst/>
          </a:prstGeom>
        </p:spPr>
      </p:pic>
      <p:pic>
        <p:nvPicPr>
          <p:cNvPr id="54" name="Picture 53">
            <a:extLst>
              <a:ext uri="{FF2B5EF4-FFF2-40B4-BE49-F238E27FC236}">
                <a16:creationId xmlns:a16="http://schemas.microsoft.com/office/drawing/2014/main" id="{C22BD1DB-6FA6-4EC5-A476-EEE14988E8B9}"/>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91693" y="2693427"/>
            <a:ext cx="1900120" cy="421891"/>
          </a:xfrm>
          <a:prstGeom prst="rect">
            <a:avLst/>
          </a:prstGeom>
        </p:spPr>
      </p:pic>
      <p:pic>
        <p:nvPicPr>
          <p:cNvPr id="19" name="Picture 18">
            <a:extLst>
              <a:ext uri="{FF2B5EF4-FFF2-40B4-BE49-F238E27FC236}">
                <a16:creationId xmlns:a16="http://schemas.microsoft.com/office/drawing/2014/main" id="{870184B6-D325-4B79-B742-AFFAECC52E4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3362" y="6307484"/>
            <a:ext cx="1524486" cy="412269"/>
          </a:xfrm>
          <a:prstGeom prst="rect">
            <a:avLst/>
          </a:prstGeom>
        </p:spPr>
      </p:pic>
    </p:spTree>
    <p:extLst>
      <p:ext uri="{BB962C8B-B14F-4D97-AF65-F5344CB8AC3E}">
        <p14:creationId xmlns:p14="http://schemas.microsoft.com/office/powerpoint/2010/main" val="2475260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a:t>MFIX-</a:t>
            </a:r>
            <a:r>
              <a:rPr lang="en-US" dirty="0" err="1"/>
              <a:t>Exa</a:t>
            </a:r>
            <a:endParaRPr lang="en-US" dirty="0"/>
          </a:p>
        </p:txBody>
      </p:sp>
      <p:sp>
        <p:nvSpPr>
          <p:cNvPr id="4" name="Subtitle 3"/>
          <p:cNvSpPr>
            <a:spLocks noGrp="1"/>
          </p:cNvSpPr>
          <p:nvPr>
            <p:ph type="subTitle" idx="13"/>
          </p:nvPr>
        </p:nvSpPr>
        <p:spPr/>
        <p:txBody>
          <a:bodyPr/>
          <a:lstStyle/>
          <a:p>
            <a:r>
              <a:rPr lang="en-US" dirty="0"/>
              <a:t>Project Team and Goal</a:t>
            </a:r>
          </a:p>
        </p:txBody>
      </p:sp>
      <p:pic>
        <p:nvPicPr>
          <p:cNvPr id="28" name="Picture 27">
            <a:extLst>
              <a:ext uri="{FF2B5EF4-FFF2-40B4-BE49-F238E27FC236}">
                <a16:creationId xmlns:a16="http://schemas.microsoft.com/office/drawing/2014/main" id="{E140885F-F7D5-4601-9E41-1CA6B25B20CE}"/>
              </a:ext>
            </a:extLst>
          </p:cNvPr>
          <p:cNvPicPr>
            <a:picLocks noChangeAspect="1"/>
          </p:cNvPicPr>
          <p:nvPr/>
        </p:nvPicPr>
        <p:blipFill>
          <a:blip r:embed="rId4"/>
          <a:stretch>
            <a:fillRect/>
          </a:stretch>
        </p:blipFill>
        <p:spPr>
          <a:xfrm>
            <a:off x="2932320" y="3078043"/>
            <a:ext cx="749808" cy="639835"/>
          </a:xfrm>
          <a:prstGeom prst="rect">
            <a:avLst/>
          </a:prstGeom>
        </p:spPr>
      </p:pic>
      <p:pic>
        <p:nvPicPr>
          <p:cNvPr id="29" name="Picture 28">
            <a:extLst>
              <a:ext uri="{FF2B5EF4-FFF2-40B4-BE49-F238E27FC236}">
                <a16:creationId xmlns:a16="http://schemas.microsoft.com/office/drawing/2014/main" id="{FFD910AB-81C0-451C-98EF-BADCBE50B701}"/>
              </a:ext>
            </a:extLst>
          </p:cNvPr>
          <p:cNvPicPr>
            <a:picLocks noChangeAspect="1"/>
          </p:cNvPicPr>
          <p:nvPr/>
        </p:nvPicPr>
        <p:blipFill>
          <a:blip r:embed="rId5"/>
          <a:stretch>
            <a:fillRect/>
          </a:stretch>
        </p:blipFill>
        <p:spPr>
          <a:xfrm>
            <a:off x="2852129" y="4427951"/>
            <a:ext cx="859291" cy="859291"/>
          </a:xfrm>
          <a:prstGeom prst="rect">
            <a:avLst/>
          </a:prstGeom>
        </p:spPr>
      </p:pic>
      <p:pic>
        <p:nvPicPr>
          <p:cNvPr id="30" name="Picture 29">
            <a:extLst>
              <a:ext uri="{FF2B5EF4-FFF2-40B4-BE49-F238E27FC236}">
                <a16:creationId xmlns:a16="http://schemas.microsoft.com/office/drawing/2014/main" id="{D1FF4A94-97BF-4C01-A666-1B389A8778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2319" y="1674949"/>
            <a:ext cx="1521623" cy="605308"/>
          </a:xfrm>
          <a:prstGeom prst="rect">
            <a:avLst/>
          </a:prstGeom>
        </p:spPr>
      </p:pic>
      <p:sp>
        <p:nvSpPr>
          <p:cNvPr id="39" name="TextBox 38">
            <a:extLst>
              <a:ext uri="{FF2B5EF4-FFF2-40B4-BE49-F238E27FC236}">
                <a16:creationId xmlns:a16="http://schemas.microsoft.com/office/drawing/2014/main" id="{2615B935-005C-4372-A51E-CA34F9F0393C}"/>
              </a:ext>
            </a:extLst>
          </p:cNvPr>
          <p:cNvSpPr txBox="1"/>
          <p:nvPr/>
        </p:nvSpPr>
        <p:spPr>
          <a:xfrm>
            <a:off x="270628" y="1626822"/>
            <a:ext cx="2792088" cy="923330"/>
          </a:xfrm>
          <a:prstGeom prst="rect">
            <a:avLst/>
          </a:prstGeom>
          <a:noFill/>
        </p:spPr>
        <p:txBody>
          <a:bodyPr wrap="square" rtlCol="0">
            <a:spAutoFit/>
          </a:bodyPr>
          <a:lstStyle/>
          <a:p>
            <a:pPr>
              <a:lnSpc>
                <a:spcPct val="90000"/>
              </a:lnSpc>
            </a:pPr>
            <a:r>
              <a:rPr lang="en-US" sz="2000" dirty="0"/>
              <a:t>Madhava Syamlal (PI)</a:t>
            </a:r>
            <a:br>
              <a:rPr lang="en-US" sz="2000" dirty="0"/>
            </a:br>
            <a:r>
              <a:rPr lang="en-US" sz="2000" dirty="0"/>
              <a:t>Jordan Musser (co-PI)</a:t>
            </a:r>
          </a:p>
          <a:p>
            <a:pPr>
              <a:lnSpc>
                <a:spcPct val="90000"/>
              </a:lnSpc>
            </a:pPr>
            <a:r>
              <a:rPr lang="en-US" sz="2000" dirty="0"/>
              <a:t>William Fullmer</a:t>
            </a:r>
          </a:p>
        </p:txBody>
      </p:sp>
      <p:sp>
        <p:nvSpPr>
          <p:cNvPr id="41" name="TextBox 40">
            <a:extLst>
              <a:ext uri="{FF2B5EF4-FFF2-40B4-BE49-F238E27FC236}">
                <a16:creationId xmlns:a16="http://schemas.microsoft.com/office/drawing/2014/main" id="{10721562-1327-45A7-AC35-321962F273FF}"/>
              </a:ext>
            </a:extLst>
          </p:cNvPr>
          <p:cNvSpPr txBox="1"/>
          <p:nvPr/>
        </p:nvSpPr>
        <p:spPr>
          <a:xfrm>
            <a:off x="270628" y="2908381"/>
            <a:ext cx="2419096" cy="1200329"/>
          </a:xfrm>
          <a:prstGeom prst="rect">
            <a:avLst/>
          </a:prstGeom>
          <a:noFill/>
        </p:spPr>
        <p:txBody>
          <a:bodyPr wrap="square" rtlCol="0">
            <a:spAutoFit/>
          </a:bodyPr>
          <a:lstStyle/>
          <a:p>
            <a:pPr>
              <a:lnSpc>
                <a:spcPct val="90000"/>
              </a:lnSpc>
            </a:pPr>
            <a:r>
              <a:rPr lang="en-US" sz="2000" dirty="0"/>
              <a:t>Ann Almgren (co-PI)</a:t>
            </a:r>
          </a:p>
          <a:p>
            <a:pPr>
              <a:lnSpc>
                <a:spcPct val="90000"/>
              </a:lnSpc>
            </a:pPr>
            <a:r>
              <a:rPr lang="en-US" sz="2000" dirty="0"/>
              <a:t>John Bell (co-PI)</a:t>
            </a:r>
          </a:p>
          <a:p>
            <a:pPr>
              <a:lnSpc>
                <a:spcPct val="90000"/>
              </a:lnSpc>
            </a:pPr>
            <a:r>
              <a:rPr lang="en-US" sz="2000" dirty="0"/>
              <a:t>Michele Rosso</a:t>
            </a:r>
          </a:p>
          <a:p>
            <a:pPr>
              <a:lnSpc>
                <a:spcPct val="90000"/>
              </a:lnSpc>
            </a:pPr>
            <a:r>
              <a:rPr lang="en-US" sz="2000" dirty="0"/>
              <a:t>Johannes Blaschke</a:t>
            </a:r>
          </a:p>
        </p:txBody>
      </p:sp>
      <p:sp>
        <p:nvSpPr>
          <p:cNvPr id="42" name="TextBox 41">
            <a:extLst>
              <a:ext uri="{FF2B5EF4-FFF2-40B4-BE49-F238E27FC236}">
                <a16:creationId xmlns:a16="http://schemas.microsoft.com/office/drawing/2014/main" id="{412A2DE3-6EAF-4590-9F8D-C7A155E26832}"/>
              </a:ext>
            </a:extLst>
          </p:cNvPr>
          <p:cNvSpPr txBox="1"/>
          <p:nvPr/>
        </p:nvSpPr>
        <p:spPr>
          <a:xfrm>
            <a:off x="270628" y="4478320"/>
            <a:ext cx="2661692" cy="923330"/>
          </a:xfrm>
          <a:prstGeom prst="rect">
            <a:avLst/>
          </a:prstGeom>
          <a:noFill/>
        </p:spPr>
        <p:txBody>
          <a:bodyPr wrap="square" rtlCol="0">
            <a:spAutoFit/>
          </a:bodyPr>
          <a:lstStyle/>
          <a:p>
            <a:pPr>
              <a:lnSpc>
                <a:spcPct val="90000"/>
              </a:lnSpc>
            </a:pPr>
            <a:r>
              <a:rPr lang="en-US" sz="2000" dirty="0"/>
              <a:t>Christine Hrenya (co-PI)</a:t>
            </a:r>
          </a:p>
          <a:p>
            <a:pPr>
              <a:lnSpc>
                <a:spcPct val="90000"/>
              </a:lnSpc>
            </a:pPr>
            <a:r>
              <a:rPr lang="en-US" sz="2000" dirty="0"/>
              <a:t>Thomas Hauser (co-PI)</a:t>
            </a:r>
          </a:p>
          <a:p>
            <a:pPr>
              <a:lnSpc>
                <a:spcPct val="90000"/>
              </a:lnSpc>
            </a:pPr>
            <a:r>
              <a:rPr lang="en-US" sz="2000" dirty="0"/>
              <a:t>Peiyuan Liu</a:t>
            </a:r>
          </a:p>
        </p:txBody>
      </p:sp>
      <p:pic>
        <p:nvPicPr>
          <p:cNvPr id="7" name="Picture 6">
            <a:extLst>
              <a:ext uri="{FF2B5EF4-FFF2-40B4-BE49-F238E27FC236}">
                <a16:creationId xmlns:a16="http://schemas.microsoft.com/office/drawing/2014/main" id="{6B526843-9254-4BF3-8193-1057E7599F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3362" y="6307484"/>
            <a:ext cx="1524486" cy="412269"/>
          </a:xfrm>
          <a:prstGeom prst="rect">
            <a:avLst/>
          </a:prstGeom>
        </p:spPr>
      </p:pic>
      <p:sp>
        <p:nvSpPr>
          <p:cNvPr id="45" name="Rectangle: Rounded Corners 44">
            <a:extLst>
              <a:ext uri="{FF2B5EF4-FFF2-40B4-BE49-F238E27FC236}">
                <a16:creationId xmlns:a16="http://schemas.microsoft.com/office/drawing/2014/main" id="{595AF371-DA8C-4C70-9FED-983FD92AB187}"/>
              </a:ext>
            </a:extLst>
          </p:cNvPr>
          <p:cNvSpPr/>
          <p:nvPr/>
        </p:nvSpPr>
        <p:spPr>
          <a:xfrm>
            <a:off x="4385118" y="4352299"/>
            <a:ext cx="5471108" cy="1198999"/>
          </a:xfrm>
          <a:prstGeom prst="roundRect">
            <a:avLst/>
          </a:prstGeom>
          <a:solidFill>
            <a:schemeClr val="accent1">
              <a:lumMod val="20000"/>
              <a:lumOff val="80000"/>
            </a:schemeClr>
          </a:solidFill>
          <a:ln>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1182BAF5-1495-4608-AB22-1EDAF9E14C6E}"/>
              </a:ext>
            </a:extLst>
          </p:cNvPr>
          <p:cNvSpPr txBox="1"/>
          <p:nvPr/>
        </p:nvSpPr>
        <p:spPr>
          <a:xfrm>
            <a:off x="4385118" y="4425691"/>
            <a:ext cx="5541496" cy="1089529"/>
          </a:xfrm>
          <a:prstGeom prst="rect">
            <a:avLst/>
          </a:prstGeom>
          <a:noFill/>
        </p:spPr>
        <p:txBody>
          <a:bodyPr wrap="square" rtlCol="0">
            <a:spAutoFit/>
          </a:bodyPr>
          <a:lstStyle/>
          <a:p>
            <a:pPr>
              <a:lnSpc>
                <a:spcPct val="90000"/>
              </a:lnSpc>
            </a:pPr>
            <a:r>
              <a:rPr lang="en-US" sz="2400" b="1" dirty="0"/>
              <a:t>FY19 Key Performance Parameter (KPP):</a:t>
            </a:r>
            <a:r>
              <a:rPr lang="en-US" sz="2400" dirty="0"/>
              <a:t> </a:t>
            </a:r>
          </a:p>
          <a:p>
            <a:pPr algn="ctr">
              <a:lnSpc>
                <a:spcPct val="90000"/>
              </a:lnSpc>
            </a:pPr>
            <a:r>
              <a:rPr lang="en-US" sz="2400" dirty="0"/>
              <a:t>Cold-flow simulation of full chemical looping reactor with 10</a:t>
            </a:r>
            <a:r>
              <a:rPr lang="en-US" sz="2400" baseline="30000" dirty="0"/>
              <a:t>7</a:t>
            </a:r>
            <a:r>
              <a:rPr lang="en-US" sz="2400" dirty="0"/>
              <a:t> particles </a:t>
            </a:r>
          </a:p>
        </p:txBody>
      </p:sp>
      <p:pic>
        <p:nvPicPr>
          <p:cNvPr id="51" name="mini-clr-04-25-DND">
            <a:hlinkClick r:id="" action="ppaction://media"/>
            <a:extLst>
              <a:ext uri="{FF2B5EF4-FFF2-40B4-BE49-F238E27FC236}">
                <a16:creationId xmlns:a16="http://schemas.microsoft.com/office/drawing/2014/main" id="{CFE0A433-DC82-4D2F-8FBF-6B1AFF486F6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950" y="1098906"/>
            <a:ext cx="1793149" cy="4890409"/>
          </a:xfrm>
          <a:prstGeom prst="rect">
            <a:avLst/>
          </a:prstGeom>
        </p:spPr>
      </p:pic>
      <p:sp>
        <p:nvSpPr>
          <p:cNvPr id="55" name="TextBox 54">
            <a:extLst>
              <a:ext uri="{FF2B5EF4-FFF2-40B4-BE49-F238E27FC236}">
                <a16:creationId xmlns:a16="http://schemas.microsoft.com/office/drawing/2014/main" id="{3388A5DA-5A52-468C-A156-422890194624}"/>
              </a:ext>
            </a:extLst>
          </p:cNvPr>
          <p:cNvSpPr txBox="1"/>
          <p:nvPr/>
        </p:nvSpPr>
        <p:spPr>
          <a:xfrm>
            <a:off x="9995438" y="6008365"/>
            <a:ext cx="2110837" cy="258532"/>
          </a:xfrm>
          <a:prstGeom prst="rect">
            <a:avLst/>
          </a:prstGeom>
          <a:noFill/>
        </p:spPr>
        <p:txBody>
          <a:bodyPr wrap="square" rtlCol="0">
            <a:spAutoFit/>
          </a:bodyPr>
          <a:lstStyle/>
          <a:p>
            <a:pPr>
              <a:lnSpc>
                <a:spcPct val="90000"/>
              </a:lnSpc>
            </a:pPr>
            <a:r>
              <a:rPr lang="en-US" sz="1200" dirty="0"/>
              <a:t>MFIX-DEM with  10</a:t>
            </a:r>
            <a:r>
              <a:rPr lang="en-US" sz="1200" baseline="30000" dirty="0"/>
              <a:t>6</a:t>
            </a:r>
            <a:r>
              <a:rPr lang="en-US" sz="1200" dirty="0"/>
              <a:t> particles</a:t>
            </a:r>
          </a:p>
        </p:txBody>
      </p:sp>
      <p:sp>
        <p:nvSpPr>
          <p:cNvPr id="16" name="TextBox 15">
            <a:extLst>
              <a:ext uri="{FF2B5EF4-FFF2-40B4-BE49-F238E27FC236}">
                <a16:creationId xmlns:a16="http://schemas.microsoft.com/office/drawing/2014/main" id="{A1E2FD2F-7BEE-430D-961B-7E583B4907C5}"/>
              </a:ext>
            </a:extLst>
          </p:cNvPr>
          <p:cNvSpPr txBox="1"/>
          <p:nvPr/>
        </p:nvSpPr>
        <p:spPr>
          <a:xfrm>
            <a:off x="4922207" y="1412570"/>
            <a:ext cx="5002843" cy="2308324"/>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sz="2000" dirty="0"/>
              <a:t>60+ years of experience in multiphase modeling and MFIX (NETL and CU)</a:t>
            </a:r>
          </a:p>
          <a:p>
            <a:pPr marL="285750" indent="-285750">
              <a:lnSpc>
                <a:spcPct val="90000"/>
              </a:lnSpc>
              <a:buFont typeface="Arial" panose="020B0604020202020204" pitchFamily="34" charset="0"/>
              <a:buChar char="•"/>
            </a:pPr>
            <a:endParaRPr lang="en-US" sz="2000" dirty="0"/>
          </a:p>
          <a:p>
            <a:pPr marL="285750" indent="-285750">
              <a:lnSpc>
                <a:spcPct val="90000"/>
              </a:lnSpc>
              <a:buFont typeface="Arial" panose="020B0604020202020204" pitchFamily="34" charset="0"/>
              <a:buChar char="•"/>
            </a:pPr>
            <a:r>
              <a:rPr lang="en-US" sz="2000" dirty="0"/>
              <a:t>60+  years of experience in large-scale, multiscale </a:t>
            </a:r>
            <a:r>
              <a:rPr lang="en-US" sz="2000" dirty="0" err="1"/>
              <a:t>multiphysics</a:t>
            </a:r>
            <a:r>
              <a:rPr lang="en-US" sz="2000" dirty="0"/>
              <a:t> applications  (LBNL)</a:t>
            </a:r>
          </a:p>
          <a:p>
            <a:pPr marL="285750" indent="-285750">
              <a:lnSpc>
                <a:spcPct val="90000"/>
              </a:lnSpc>
              <a:buFont typeface="Arial" panose="020B0604020202020204" pitchFamily="34" charset="0"/>
              <a:buChar char="•"/>
            </a:pPr>
            <a:endParaRPr lang="en-US" sz="2000" dirty="0"/>
          </a:p>
          <a:p>
            <a:pPr marL="285750" indent="-285750">
              <a:lnSpc>
                <a:spcPct val="90000"/>
              </a:lnSpc>
              <a:buFont typeface="Arial" panose="020B0604020202020204" pitchFamily="34" charset="0"/>
              <a:buChar char="•"/>
            </a:pPr>
            <a:r>
              <a:rPr lang="en-US" sz="2000" dirty="0"/>
              <a:t>90+ years of experience in high performance computing</a:t>
            </a:r>
          </a:p>
        </p:txBody>
      </p:sp>
      <p:cxnSp>
        <p:nvCxnSpPr>
          <p:cNvPr id="17" name="Straight Arrow Connector 16">
            <a:extLst>
              <a:ext uri="{FF2B5EF4-FFF2-40B4-BE49-F238E27FC236}">
                <a16:creationId xmlns:a16="http://schemas.microsoft.com/office/drawing/2014/main" id="{A4ADCD22-85B9-4D7C-94A3-0CFB4830846C}"/>
              </a:ext>
            </a:extLst>
          </p:cNvPr>
          <p:cNvCxnSpPr>
            <a:cxnSpLocks/>
          </p:cNvCxnSpPr>
          <p:nvPr/>
        </p:nvCxnSpPr>
        <p:spPr>
          <a:xfrm>
            <a:off x="11939928" y="1151591"/>
            <a:ext cx="0" cy="4731049"/>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727A9BE6-1181-4D2D-AA56-C655B86A981C}"/>
              </a:ext>
            </a:extLst>
          </p:cNvPr>
          <p:cNvSpPr txBox="1"/>
          <p:nvPr/>
        </p:nvSpPr>
        <p:spPr>
          <a:xfrm>
            <a:off x="11671969" y="2920303"/>
            <a:ext cx="498806" cy="369332"/>
          </a:xfrm>
          <a:prstGeom prst="rect">
            <a:avLst/>
          </a:prstGeom>
          <a:solidFill>
            <a:schemeClr val="bg1"/>
          </a:solidFill>
        </p:spPr>
        <p:txBody>
          <a:bodyPr wrap="square" rtlCol="0">
            <a:spAutoFit/>
          </a:bodyPr>
          <a:lstStyle/>
          <a:p>
            <a:r>
              <a:rPr lang="en-US" dirty="0"/>
              <a:t>1m</a:t>
            </a:r>
          </a:p>
        </p:txBody>
      </p:sp>
    </p:spTree>
    <p:extLst>
      <p:ext uri="{BB962C8B-B14F-4D97-AF65-F5344CB8AC3E}">
        <p14:creationId xmlns:p14="http://schemas.microsoft.com/office/powerpoint/2010/main" val="347686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19"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1"/>
                                        </p:tgtEl>
                                      </p:cBhvr>
                                    </p:cmd>
                                  </p:childTnLst>
                                </p:cTn>
                              </p:par>
                            </p:childTnLst>
                          </p:cTn>
                        </p:par>
                      </p:childTnLst>
                    </p:cTn>
                  </p:par>
                </p:childTnLst>
              </p:cTn>
              <p:nextCondLst>
                <p:cond evt="onClick" delay="0">
                  <p:tgtEl>
                    <p:spTgt spid="51"/>
                  </p:tgtEl>
                </p:cond>
              </p:nextCondLst>
            </p:seq>
            <p:video>
              <p:cMediaNode vol="80000">
                <p:cTn id="12" repeatCount="indefinite" fill="hold" display="0">
                  <p:stCondLst>
                    <p:cond delay="indefinite"/>
                  </p:stCondLst>
                </p:cTn>
                <p:tgtEl>
                  <p:spTgt spid="51"/>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B91739F-9FE0-4BFB-BDED-5BF41D5C8F42}"/>
              </a:ext>
            </a:extLst>
          </p:cNvPr>
          <p:cNvPicPr>
            <a:picLocks noChangeAspect="1"/>
          </p:cNvPicPr>
          <p:nvPr/>
        </p:nvPicPr>
        <p:blipFill>
          <a:blip r:embed="rId2"/>
          <a:stretch>
            <a:fillRect/>
          </a:stretch>
        </p:blipFill>
        <p:spPr>
          <a:xfrm>
            <a:off x="0" y="0"/>
            <a:ext cx="12192000" cy="6253384"/>
          </a:xfrm>
          <a:prstGeom prst="rect">
            <a:avLst/>
          </a:prstGeom>
        </p:spPr>
      </p:pic>
      <p:sp>
        <p:nvSpPr>
          <p:cNvPr id="3" name="Title 2"/>
          <p:cNvSpPr>
            <a:spLocks noGrp="1"/>
          </p:cNvSpPr>
          <p:nvPr>
            <p:ph type="ctrTitle"/>
          </p:nvPr>
        </p:nvSpPr>
        <p:spPr>
          <a:xfrm>
            <a:off x="270628" y="260268"/>
            <a:ext cx="11580921" cy="600980"/>
          </a:xfrm>
        </p:spPr>
        <p:txBody>
          <a:bodyPr>
            <a:normAutofit fontScale="90000"/>
          </a:bodyPr>
          <a:lstStyle/>
          <a:p>
            <a:r>
              <a:rPr lang="en-US" dirty="0"/>
              <a:t>Outline</a:t>
            </a:r>
          </a:p>
        </p:txBody>
      </p:sp>
      <p:sp>
        <p:nvSpPr>
          <p:cNvPr id="22" name="Content Placeholder 1">
            <a:extLst>
              <a:ext uri="{FF2B5EF4-FFF2-40B4-BE49-F238E27FC236}">
                <a16:creationId xmlns:a16="http://schemas.microsoft.com/office/drawing/2014/main" id="{41F921FD-ADFA-4386-AA58-600DDD234FC2}"/>
              </a:ext>
            </a:extLst>
          </p:cNvPr>
          <p:cNvSpPr>
            <a:spLocks noGrp="1"/>
          </p:cNvSpPr>
          <p:nvPr>
            <p:ph idx="1"/>
          </p:nvPr>
        </p:nvSpPr>
        <p:spPr>
          <a:xfrm>
            <a:off x="270628" y="1253343"/>
            <a:ext cx="7997072" cy="4716533"/>
          </a:xfrm>
        </p:spPr>
        <p:txBody>
          <a:bodyPr>
            <a:normAutofit fontScale="92500" lnSpcReduction="20000"/>
          </a:bodyPr>
          <a:lstStyle/>
          <a:p>
            <a:r>
              <a:rPr lang="en-US" dirty="0">
                <a:solidFill>
                  <a:schemeClr val="tx1">
                    <a:lumMod val="60000"/>
                    <a:lumOff val="40000"/>
                  </a:schemeClr>
                </a:solidFill>
              </a:rPr>
              <a:t>Background</a:t>
            </a:r>
          </a:p>
          <a:p>
            <a:pPr lvl="1"/>
            <a:r>
              <a:rPr lang="en-US" dirty="0">
                <a:solidFill>
                  <a:schemeClr val="tx1">
                    <a:lumMod val="60000"/>
                    <a:lumOff val="40000"/>
                  </a:schemeClr>
                </a:solidFill>
              </a:rPr>
              <a:t>What is MFIX?</a:t>
            </a:r>
          </a:p>
          <a:p>
            <a:pPr lvl="1"/>
            <a:r>
              <a:rPr lang="en-US" dirty="0">
                <a:solidFill>
                  <a:schemeClr val="tx1">
                    <a:lumMod val="60000"/>
                    <a:lumOff val="40000"/>
                  </a:schemeClr>
                </a:solidFill>
              </a:rPr>
              <a:t>What is Exascale / ECP?</a:t>
            </a:r>
          </a:p>
          <a:p>
            <a:pPr lvl="1"/>
            <a:r>
              <a:rPr lang="en-US" dirty="0">
                <a:solidFill>
                  <a:schemeClr val="tx1">
                    <a:lumMod val="60000"/>
                    <a:lumOff val="40000"/>
                  </a:schemeClr>
                </a:solidFill>
              </a:rPr>
              <a:t>What is our target?</a:t>
            </a:r>
          </a:p>
          <a:p>
            <a:r>
              <a:rPr lang="en-US" dirty="0"/>
              <a:t>What is our starting point?</a:t>
            </a:r>
          </a:p>
          <a:p>
            <a:r>
              <a:rPr lang="en-US" dirty="0">
                <a:solidFill>
                  <a:schemeClr val="tx1">
                    <a:lumMod val="60000"/>
                    <a:lumOff val="40000"/>
                  </a:schemeClr>
                </a:solidFill>
              </a:rPr>
              <a:t>Current state of development </a:t>
            </a:r>
          </a:p>
          <a:p>
            <a:pPr lvl="1"/>
            <a:r>
              <a:rPr lang="en-US" dirty="0">
                <a:solidFill>
                  <a:schemeClr val="tx1">
                    <a:lumMod val="60000"/>
                    <a:lumOff val="40000"/>
                  </a:schemeClr>
                </a:solidFill>
              </a:rPr>
              <a:t>Low Mach projection method</a:t>
            </a:r>
          </a:p>
          <a:p>
            <a:pPr lvl="1"/>
            <a:r>
              <a:rPr lang="en-US" dirty="0">
                <a:solidFill>
                  <a:schemeClr val="tx1">
                    <a:lumMod val="60000"/>
                    <a:lumOff val="40000"/>
                  </a:schemeClr>
                </a:solidFill>
              </a:rPr>
              <a:t>Managing fluid work</a:t>
            </a:r>
          </a:p>
          <a:p>
            <a:pPr lvl="1"/>
            <a:r>
              <a:rPr lang="en-US" dirty="0">
                <a:solidFill>
                  <a:schemeClr val="tx1">
                    <a:lumMod val="60000"/>
                    <a:lumOff val="40000"/>
                  </a:schemeClr>
                </a:solidFill>
              </a:rPr>
              <a:t>Managing particle work</a:t>
            </a:r>
          </a:p>
          <a:p>
            <a:pPr lvl="1"/>
            <a:r>
              <a:rPr lang="en-US" dirty="0">
                <a:solidFill>
                  <a:schemeClr val="tx1">
                    <a:lumMod val="60000"/>
                    <a:lumOff val="40000"/>
                  </a:schemeClr>
                </a:solidFill>
              </a:rPr>
              <a:t>Managing geometries</a:t>
            </a:r>
          </a:p>
          <a:p>
            <a:r>
              <a:rPr lang="en-US" dirty="0">
                <a:solidFill>
                  <a:schemeClr val="tx1">
                    <a:lumMod val="60000"/>
                    <a:lumOff val="40000"/>
                  </a:schemeClr>
                </a:solidFill>
              </a:rPr>
              <a:t>Future work</a:t>
            </a:r>
          </a:p>
          <a:p>
            <a:pPr lvl="1"/>
            <a:r>
              <a:rPr lang="en-US" dirty="0">
                <a:solidFill>
                  <a:schemeClr val="tx1">
                    <a:lumMod val="60000"/>
                    <a:lumOff val="40000"/>
                  </a:schemeClr>
                </a:solidFill>
              </a:rPr>
              <a:t>Planned development</a:t>
            </a:r>
          </a:p>
          <a:p>
            <a:pPr lvl="1"/>
            <a:r>
              <a:rPr lang="en-US" dirty="0">
                <a:solidFill>
                  <a:schemeClr val="tx1">
                    <a:lumMod val="60000"/>
                    <a:lumOff val="40000"/>
                  </a:schemeClr>
                </a:solidFill>
              </a:rPr>
              <a:t>TBD development</a:t>
            </a:r>
          </a:p>
        </p:txBody>
      </p:sp>
      <p:cxnSp>
        <p:nvCxnSpPr>
          <p:cNvPr id="23" name="Straight Connector 22">
            <a:extLst>
              <a:ext uri="{FF2B5EF4-FFF2-40B4-BE49-F238E27FC236}">
                <a16:creationId xmlns:a16="http://schemas.microsoft.com/office/drawing/2014/main" id="{B97A8EE8-3FB4-4B6D-A2A4-E409A42ECE1A}"/>
              </a:ext>
            </a:extLst>
          </p:cNvPr>
          <p:cNvCxnSpPr>
            <a:cxnSpLocks/>
          </p:cNvCxnSpPr>
          <p:nvPr/>
        </p:nvCxnSpPr>
        <p:spPr>
          <a:xfrm>
            <a:off x="0" y="746551"/>
            <a:ext cx="9144000" cy="0"/>
          </a:xfrm>
          <a:prstGeom prst="line">
            <a:avLst/>
          </a:prstGeom>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657F862A-842A-4E77-B4E7-7292675E4E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362" y="6307484"/>
            <a:ext cx="1524486" cy="412269"/>
          </a:xfrm>
          <a:prstGeom prst="rect">
            <a:avLst/>
          </a:prstGeom>
        </p:spPr>
      </p:pic>
    </p:spTree>
    <p:extLst>
      <p:ext uri="{BB962C8B-B14F-4D97-AF65-F5344CB8AC3E}">
        <p14:creationId xmlns:p14="http://schemas.microsoft.com/office/powerpoint/2010/main" val="437192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C9E681-74A3-4F78-8B0D-F7A2DDC3B74C}"/>
              </a:ext>
            </a:extLst>
          </p:cNvPr>
          <p:cNvPicPr>
            <a:picLocks noChangeAspect="1"/>
          </p:cNvPicPr>
          <p:nvPr/>
        </p:nvPicPr>
        <p:blipFill>
          <a:blip r:embed="rId2"/>
          <a:stretch>
            <a:fillRect/>
          </a:stretch>
        </p:blipFill>
        <p:spPr>
          <a:xfrm>
            <a:off x="7313443" y="1059295"/>
            <a:ext cx="3484953" cy="5188272"/>
          </a:xfrm>
          <a:prstGeom prst="rect">
            <a:avLst/>
          </a:prstGeom>
        </p:spPr>
      </p:pic>
      <p:sp>
        <p:nvSpPr>
          <p:cNvPr id="3" name="Title 2"/>
          <p:cNvSpPr>
            <a:spLocks noGrp="1"/>
          </p:cNvSpPr>
          <p:nvPr>
            <p:ph type="ctrTitle"/>
          </p:nvPr>
        </p:nvSpPr>
        <p:spPr/>
        <p:txBody>
          <a:bodyPr>
            <a:normAutofit fontScale="90000"/>
          </a:bodyPr>
          <a:lstStyle/>
          <a:p>
            <a:r>
              <a:rPr lang="en-US" dirty="0"/>
              <a:t>Where is MFIX-DEM today?</a:t>
            </a:r>
          </a:p>
        </p:txBody>
      </p:sp>
      <p:sp>
        <p:nvSpPr>
          <p:cNvPr id="4" name="Subtitle 3"/>
          <p:cNvSpPr>
            <a:spLocks noGrp="1"/>
          </p:cNvSpPr>
          <p:nvPr>
            <p:ph type="subTitle" idx="13"/>
          </p:nvPr>
        </p:nvSpPr>
        <p:spPr>
          <a:xfrm>
            <a:off x="270628" y="778081"/>
            <a:ext cx="11580921" cy="373510"/>
          </a:xfrm>
        </p:spPr>
        <p:txBody>
          <a:bodyPr/>
          <a:lstStyle/>
          <a:p>
            <a:r>
              <a:rPr lang="en-US" dirty="0"/>
              <a:t>MFIX-</a:t>
            </a:r>
            <a:r>
              <a:rPr lang="en-US" dirty="0" err="1"/>
              <a:t>Exa</a:t>
            </a:r>
            <a:r>
              <a:rPr lang="en-US" dirty="0"/>
              <a:t> KPP baseline</a:t>
            </a:r>
          </a:p>
        </p:txBody>
      </p:sp>
      <p:sp>
        <p:nvSpPr>
          <p:cNvPr id="24" name="Content Placeholder 1">
            <a:extLst>
              <a:ext uri="{FF2B5EF4-FFF2-40B4-BE49-F238E27FC236}">
                <a16:creationId xmlns:a16="http://schemas.microsoft.com/office/drawing/2014/main" id="{37BAC3EA-817A-4B3F-ACE3-3FF475B9AF50}"/>
              </a:ext>
            </a:extLst>
          </p:cNvPr>
          <p:cNvSpPr>
            <a:spLocks noGrp="1"/>
          </p:cNvSpPr>
          <p:nvPr>
            <p:ph idx="1"/>
          </p:nvPr>
        </p:nvSpPr>
        <p:spPr>
          <a:xfrm>
            <a:off x="607451" y="1316584"/>
            <a:ext cx="4653714" cy="2092652"/>
          </a:xfrm>
        </p:spPr>
        <p:txBody>
          <a:bodyPr>
            <a:normAutofit/>
          </a:bodyPr>
          <a:lstStyle/>
          <a:p>
            <a:r>
              <a:rPr lang="en-US" dirty="0"/>
              <a:t>Geometric scaling of CLR</a:t>
            </a:r>
          </a:p>
          <a:p>
            <a:r>
              <a:rPr lang="en-US" dirty="0"/>
              <a:t>MFIX version R2016-1 </a:t>
            </a:r>
          </a:p>
          <a:p>
            <a:r>
              <a:rPr lang="en-US" dirty="0"/>
              <a:t>No “tuning” performance</a:t>
            </a:r>
          </a:p>
          <a:p>
            <a:r>
              <a:rPr lang="en-US" dirty="0"/>
              <a:t>Naïve MPI decomposition</a:t>
            </a:r>
          </a:p>
        </p:txBody>
      </p:sp>
      <p:graphicFrame>
        <p:nvGraphicFramePr>
          <p:cNvPr id="15" name="Table 14">
            <a:extLst>
              <a:ext uri="{FF2B5EF4-FFF2-40B4-BE49-F238E27FC236}">
                <a16:creationId xmlns:a16="http://schemas.microsoft.com/office/drawing/2014/main" id="{EAFBDB23-5E3C-41B4-829E-7F257619D815}"/>
              </a:ext>
            </a:extLst>
          </p:cNvPr>
          <p:cNvGraphicFramePr>
            <a:graphicFrameLocks noGrp="1"/>
          </p:cNvGraphicFramePr>
          <p:nvPr>
            <p:extLst>
              <p:ext uri="{D42A27DB-BD31-4B8C-83A1-F6EECF244321}">
                <p14:modId xmlns:p14="http://schemas.microsoft.com/office/powerpoint/2010/main" val="1170407621"/>
              </p:ext>
            </p:extLst>
          </p:nvPr>
        </p:nvGraphicFramePr>
        <p:xfrm>
          <a:off x="828576" y="3567104"/>
          <a:ext cx="4432582" cy="2123750"/>
        </p:xfrm>
        <a:graphic>
          <a:graphicData uri="http://schemas.openxmlformats.org/drawingml/2006/table">
            <a:tbl>
              <a:tblPr>
                <a:tableStyleId>{9D7B26C5-4107-4FEC-AEDC-1716B250A1EF}</a:tableStyleId>
              </a:tblPr>
              <a:tblGrid>
                <a:gridCol w="779507">
                  <a:extLst>
                    <a:ext uri="{9D8B030D-6E8A-4147-A177-3AD203B41FA5}">
                      <a16:colId xmlns:a16="http://schemas.microsoft.com/office/drawing/2014/main" val="1678671127"/>
                    </a:ext>
                  </a:extLst>
                </a:gridCol>
                <a:gridCol w="826259">
                  <a:extLst>
                    <a:ext uri="{9D8B030D-6E8A-4147-A177-3AD203B41FA5}">
                      <a16:colId xmlns:a16="http://schemas.microsoft.com/office/drawing/2014/main" val="1202764650"/>
                    </a:ext>
                  </a:extLst>
                </a:gridCol>
                <a:gridCol w="1438498">
                  <a:extLst>
                    <a:ext uri="{9D8B030D-6E8A-4147-A177-3AD203B41FA5}">
                      <a16:colId xmlns:a16="http://schemas.microsoft.com/office/drawing/2014/main" val="1978255216"/>
                    </a:ext>
                  </a:extLst>
                </a:gridCol>
                <a:gridCol w="1388318">
                  <a:extLst>
                    <a:ext uri="{9D8B030D-6E8A-4147-A177-3AD203B41FA5}">
                      <a16:colId xmlns:a16="http://schemas.microsoft.com/office/drawing/2014/main" val="1102824731"/>
                    </a:ext>
                  </a:extLst>
                </a:gridCol>
              </a:tblGrid>
              <a:tr h="256850">
                <a:tc>
                  <a:txBody>
                    <a:bodyPr/>
                    <a:lstStyle/>
                    <a:p>
                      <a:pPr algn="r" fontAlgn="b"/>
                      <a:r>
                        <a:rPr lang="en-US" sz="1500" b="1" u="none" strike="noStrike" dirty="0">
                          <a:effectLst/>
                        </a:rPr>
                        <a:t>Nodes</a:t>
                      </a:r>
                      <a:endParaRPr lang="en-US" sz="15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500" b="1" i="0" u="none" strike="noStrike" dirty="0">
                          <a:solidFill>
                            <a:srgbClr val="000000"/>
                          </a:solidFill>
                          <a:effectLst/>
                          <a:latin typeface="Calibri" panose="020F0502020204030204" pitchFamily="34" charset="0"/>
                        </a:rPr>
                        <a:t>Cores</a:t>
                      </a:r>
                    </a:p>
                  </a:txBody>
                  <a:tcPr marL="9525" marR="9525" marT="9525" marB="0" anchor="b"/>
                </a:tc>
                <a:tc>
                  <a:txBody>
                    <a:bodyPr/>
                    <a:lstStyle/>
                    <a:p>
                      <a:pPr algn="r" fontAlgn="b"/>
                      <a:r>
                        <a:rPr lang="en-US" sz="1500" b="1" u="none" strike="noStrike" dirty="0">
                          <a:effectLst/>
                        </a:rPr>
                        <a:t>Cells</a:t>
                      </a:r>
                      <a:endParaRPr lang="en-US" sz="15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500" b="1" u="none" strike="noStrike" dirty="0">
                          <a:effectLst/>
                        </a:rPr>
                        <a:t>Particles</a:t>
                      </a:r>
                      <a:endParaRPr lang="en-US" sz="15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10223634"/>
                  </a:ext>
                </a:extLst>
              </a:tr>
              <a:tr h="464897">
                <a:tc>
                  <a:txBody>
                    <a:bodyPr/>
                    <a:lstStyle/>
                    <a:p>
                      <a:pPr algn="r" fontAlgn="b"/>
                      <a:r>
                        <a:rPr lang="en-US" sz="1500" u="none" strike="noStrike" dirty="0">
                          <a:effectLst/>
                        </a:rPr>
                        <a:t>1</a:t>
                      </a:r>
                      <a:endParaRPr lang="en-US" sz="15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500" b="0" i="0" u="none" strike="noStrike" dirty="0">
                          <a:solidFill>
                            <a:srgbClr val="000000"/>
                          </a:solidFill>
                          <a:effectLst/>
                          <a:latin typeface="Calibri" panose="020F0502020204030204" pitchFamily="34" charset="0"/>
                        </a:rPr>
                        <a:t>64</a:t>
                      </a:r>
                    </a:p>
                  </a:txBody>
                  <a:tcPr marL="9525" marR="9525" marT="9525" marB="0" anchor="b"/>
                </a:tc>
                <a:tc>
                  <a:txBody>
                    <a:bodyPr/>
                    <a:lstStyle/>
                    <a:p>
                      <a:pPr algn="r" fontAlgn="b"/>
                      <a:r>
                        <a:rPr lang="en-US" sz="1500" u="none" strike="noStrike" dirty="0">
                          <a:effectLst/>
                        </a:rPr>
                        <a:t>                    660,000 </a:t>
                      </a:r>
                      <a:endParaRPr lang="en-US" sz="15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500" u="none" strike="noStrike" dirty="0">
                          <a:effectLst/>
                        </a:rPr>
                        <a:t>               1,115,999 </a:t>
                      </a:r>
                      <a:endParaRPr lang="en-US" sz="15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84189910"/>
                  </a:ext>
                </a:extLst>
              </a:tr>
              <a:tr h="464897">
                <a:tc>
                  <a:txBody>
                    <a:bodyPr/>
                    <a:lstStyle/>
                    <a:p>
                      <a:pPr algn="r" fontAlgn="b"/>
                      <a:r>
                        <a:rPr lang="en-US" sz="1500" u="none" strike="noStrike" dirty="0">
                          <a:effectLst/>
                        </a:rPr>
                        <a:t>8</a:t>
                      </a:r>
                      <a:endParaRPr lang="en-US" sz="15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500" b="0" i="0" u="none" strike="noStrike" dirty="0">
                          <a:solidFill>
                            <a:srgbClr val="000000"/>
                          </a:solidFill>
                          <a:effectLst/>
                          <a:latin typeface="Calibri" panose="020F0502020204030204" pitchFamily="34" charset="0"/>
                        </a:rPr>
                        <a:t>512</a:t>
                      </a:r>
                    </a:p>
                  </a:txBody>
                  <a:tcPr marL="9525" marR="9525" marT="9525" marB="0" anchor="b"/>
                </a:tc>
                <a:tc>
                  <a:txBody>
                    <a:bodyPr/>
                    <a:lstStyle/>
                    <a:p>
                      <a:pPr algn="r" fontAlgn="b"/>
                      <a:r>
                        <a:rPr lang="en-US" sz="1500" u="none" strike="noStrike" dirty="0">
                          <a:effectLst/>
                        </a:rPr>
                        <a:t>                5,280,000 </a:t>
                      </a:r>
                      <a:endParaRPr lang="en-US" sz="15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500" u="none" strike="noStrike" dirty="0">
                          <a:effectLst/>
                        </a:rPr>
                        <a:t>               9,445,748 </a:t>
                      </a:r>
                      <a:endParaRPr lang="en-US" sz="15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64467095"/>
                  </a:ext>
                </a:extLst>
              </a:tr>
              <a:tr h="464897">
                <a:tc>
                  <a:txBody>
                    <a:bodyPr/>
                    <a:lstStyle/>
                    <a:p>
                      <a:pPr algn="r" fontAlgn="b"/>
                      <a:r>
                        <a:rPr lang="en-US" sz="1500" u="none" strike="noStrike" dirty="0">
                          <a:effectLst/>
                        </a:rPr>
                        <a:t>64</a:t>
                      </a:r>
                      <a:endParaRPr lang="en-US" sz="15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500" b="0" i="0" u="none" strike="noStrike" dirty="0">
                          <a:solidFill>
                            <a:srgbClr val="000000"/>
                          </a:solidFill>
                          <a:effectLst/>
                          <a:latin typeface="Calibri" panose="020F0502020204030204" pitchFamily="34" charset="0"/>
                        </a:rPr>
                        <a:t>4,096</a:t>
                      </a:r>
                    </a:p>
                  </a:txBody>
                  <a:tcPr marL="9525" marR="9525" marT="9525" marB="0" anchor="b"/>
                </a:tc>
                <a:tc>
                  <a:txBody>
                    <a:bodyPr/>
                    <a:lstStyle/>
                    <a:p>
                      <a:pPr algn="r" fontAlgn="b"/>
                      <a:r>
                        <a:rPr lang="en-US" sz="1500" u="none" strike="noStrike" dirty="0">
                          <a:effectLst/>
                        </a:rPr>
                        <a:t>              42,240,000 </a:t>
                      </a:r>
                      <a:endParaRPr lang="en-US" sz="15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500" u="none" strike="noStrike" dirty="0">
                          <a:effectLst/>
                        </a:rPr>
                        <a:t>            76,771,071 </a:t>
                      </a:r>
                      <a:endParaRPr lang="en-US" sz="15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77271018"/>
                  </a:ext>
                </a:extLst>
              </a:tr>
              <a:tr h="424908">
                <a:tc>
                  <a:txBody>
                    <a:bodyPr/>
                    <a:lstStyle/>
                    <a:p>
                      <a:pPr algn="r" fontAlgn="b"/>
                      <a:r>
                        <a:rPr lang="en-US" sz="1500" u="none" strike="noStrike" dirty="0">
                          <a:effectLst/>
                        </a:rPr>
                        <a:t>512</a:t>
                      </a:r>
                      <a:endParaRPr lang="en-US" sz="15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500" b="0" i="0" u="none" strike="noStrike" dirty="0">
                          <a:solidFill>
                            <a:srgbClr val="000000"/>
                          </a:solidFill>
                          <a:effectLst/>
                          <a:latin typeface="Calibri" panose="020F0502020204030204" pitchFamily="34" charset="0"/>
                        </a:rPr>
                        <a:t>32,768</a:t>
                      </a:r>
                    </a:p>
                  </a:txBody>
                  <a:tcPr marL="9525" marR="9525" marT="9525" marB="0" anchor="b"/>
                </a:tc>
                <a:tc>
                  <a:txBody>
                    <a:bodyPr/>
                    <a:lstStyle/>
                    <a:p>
                      <a:pPr algn="r" fontAlgn="b"/>
                      <a:r>
                        <a:rPr lang="en-US" sz="1500" u="none" strike="noStrike" dirty="0">
                          <a:effectLst/>
                        </a:rPr>
                        <a:t>           337,920,000 </a:t>
                      </a:r>
                      <a:endParaRPr lang="en-US" sz="15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500" u="none" strike="noStrike" dirty="0">
                          <a:effectLst/>
                        </a:rPr>
                        <a:t>          619,427,261 </a:t>
                      </a:r>
                      <a:endParaRPr lang="en-US" sz="15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70580692"/>
                  </a:ext>
                </a:extLst>
              </a:tr>
            </a:tbl>
          </a:graphicData>
        </a:graphic>
      </p:graphicFrame>
      <p:cxnSp>
        <p:nvCxnSpPr>
          <p:cNvPr id="89" name="Straight Arrow Connector 88">
            <a:extLst>
              <a:ext uri="{FF2B5EF4-FFF2-40B4-BE49-F238E27FC236}">
                <a16:creationId xmlns:a16="http://schemas.microsoft.com/office/drawing/2014/main" id="{EB5BB555-675D-476F-94AA-A29D1D8D3050}"/>
              </a:ext>
            </a:extLst>
          </p:cNvPr>
          <p:cNvCxnSpPr>
            <a:cxnSpLocks/>
          </p:cNvCxnSpPr>
          <p:nvPr/>
        </p:nvCxnSpPr>
        <p:spPr>
          <a:xfrm>
            <a:off x="11332570" y="1151591"/>
            <a:ext cx="0" cy="5020712"/>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90" name="TextBox 89">
            <a:extLst>
              <a:ext uri="{FF2B5EF4-FFF2-40B4-BE49-F238E27FC236}">
                <a16:creationId xmlns:a16="http://schemas.microsoft.com/office/drawing/2014/main" id="{4B05E60C-4B88-40CA-ABE3-3692EDB496ED}"/>
              </a:ext>
            </a:extLst>
          </p:cNvPr>
          <p:cNvSpPr txBox="1"/>
          <p:nvPr/>
        </p:nvSpPr>
        <p:spPr>
          <a:xfrm>
            <a:off x="11085743" y="2926290"/>
            <a:ext cx="498806" cy="369332"/>
          </a:xfrm>
          <a:prstGeom prst="rect">
            <a:avLst/>
          </a:prstGeom>
          <a:solidFill>
            <a:schemeClr val="bg1"/>
          </a:solidFill>
        </p:spPr>
        <p:txBody>
          <a:bodyPr wrap="square" rtlCol="0">
            <a:spAutoFit/>
          </a:bodyPr>
          <a:lstStyle/>
          <a:p>
            <a:r>
              <a:rPr lang="en-US" dirty="0"/>
              <a:t>8m</a:t>
            </a:r>
          </a:p>
        </p:txBody>
      </p:sp>
      <p:sp>
        <p:nvSpPr>
          <p:cNvPr id="91" name="Content Placeholder 1">
            <a:extLst>
              <a:ext uri="{FF2B5EF4-FFF2-40B4-BE49-F238E27FC236}">
                <a16:creationId xmlns:a16="http://schemas.microsoft.com/office/drawing/2014/main" id="{DE5603F7-9160-45CD-AB4D-21594C73359A}"/>
              </a:ext>
            </a:extLst>
          </p:cNvPr>
          <p:cNvSpPr txBox="1">
            <a:spLocks/>
          </p:cNvSpPr>
          <p:nvPr/>
        </p:nvSpPr>
        <p:spPr>
          <a:xfrm>
            <a:off x="2545077" y="5739954"/>
            <a:ext cx="2892621" cy="3399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b="0" dirty="0"/>
              <a:t>871 </a:t>
            </a:r>
            <a:r>
              <a:rPr lang="el-GR" sz="1400" b="0" dirty="0"/>
              <a:t>μ</a:t>
            </a:r>
            <a:r>
              <a:rPr lang="en-US" sz="1400" b="0" dirty="0"/>
              <a:t>m HDPE particles</a:t>
            </a:r>
          </a:p>
        </p:txBody>
      </p:sp>
      <p:cxnSp>
        <p:nvCxnSpPr>
          <p:cNvPr id="5" name="Straight Arrow Connector 4">
            <a:extLst>
              <a:ext uri="{FF2B5EF4-FFF2-40B4-BE49-F238E27FC236}">
                <a16:creationId xmlns:a16="http://schemas.microsoft.com/office/drawing/2014/main" id="{61999A54-990B-4108-829E-AFA866C92946}"/>
              </a:ext>
            </a:extLst>
          </p:cNvPr>
          <p:cNvCxnSpPr>
            <a:cxnSpLocks/>
          </p:cNvCxnSpPr>
          <p:nvPr/>
        </p:nvCxnSpPr>
        <p:spPr>
          <a:xfrm flipV="1">
            <a:off x="7061465" y="2774702"/>
            <a:ext cx="1467530" cy="1774490"/>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25A1BFC-CDAD-4725-A050-D070FA4D6064}"/>
              </a:ext>
            </a:extLst>
          </p:cNvPr>
          <p:cNvCxnSpPr>
            <a:cxnSpLocks/>
          </p:cNvCxnSpPr>
          <p:nvPr/>
        </p:nvCxnSpPr>
        <p:spPr>
          <a:xfrm>
            <a:off x="7151095" y="5534025"/>
            <a:ext cx="0" cy="638278"/>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0C003212-2B97-41E9-89F3-9C3065211370}"/>
              </a:ext>
            </a:extLst>
          </p:cNvPr>
          <p:cNvSpPr txBox="1"/>
          <p:nvPr/>
        </p:nvSpPr>
        <p:spPr>
          <a:xfrm>
            <a:off x="6706669" y="5668498"/>
            <a:ext cx="498806" cy="369332"/>
          </a:xfrm>
          <a:prstGeom prst="rect">
            <a:avLst/>
          </a:prstGeom>
          <a:noFill/>
        </p:spPr>
        <p:txBody>
          <a:bodyPr wrap="square" rtlCol="0">
            <a:spAutoFit/>
          </a:bodyPr>
          <a:lstStyle/>
          <a:p>
            <a:r>
              <a:rPr lang="en-US" dirty="0"/>
              <a:t>1m</a:t>
            </a:r>
          </a:p>
        </p:txBody>
      </p:sp>
      <p:sp>
        <p:nvSpPr>
          <p:cNvPr id="14" name="Content Placeholder 1">
            <a:extLst>
              <a:ext uri="{FF2B5EF4-FFF2-40B4-BE49-F238E27FC236}">
                <a16:creationId xmlns:a16="http://schemas.microsoft.com/office/drawing/2014/main" id="{1FB25491-FA76-4CE2-BC46-8D4C5F30DF47}"/>
              </a:ext>
            </a:extLst>
          </p:cNvPr>
          <p:cNvSpPr txBox="1">
            <a:spLocks/>
          </p:cNvSpPr>
          <p:nvPr/>
        </p:nvSpPr>
        <p:spPr>
          <a:xfrm>
            <a:off x="6496375" y="1869541"/>
            <a:ext cx="1958809" cy="82195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0" dirty="0"/>
              <a:t>Problem scaled by doubling lengths in all directions.</a:t>
            </a:r>
          </a:p>
        </p:txBody>
      </p:sp>
      <p:pic>
        <p:nvPicPr>
          <p:cNvPr id="16" name="Picture 15">
            <a:extLst>
              <a:ext uri="{FF2B5EF4-FFF2-40B4-BE49-F238E27FC236}">
                <a16:creationId xmlns:a16="http://schemas.microsoft.com/office/drawing/2014/main" id="{DC0A7365-A5A1-4EEC-9A5F-8E2982DDAD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362" y="6307484"/>
            <a:ext cx="1524486" cy="412269"/>
          </a:xfrm>
          <a:prstGeom prst="rect">
            <a:avLst/>
          </a:prstGeom>
        </p:spPr>
      </p:pic>
    </p:spTree>
    <p:extLst>
      <p:ext uri="{BB962C8B-B14F-4D97-AF65-F5344CB8AC3E}">
        <p14:creationId xmlns:p14="http://schemas.microsoft.com/office/powerpoint/2010/main" val="3060236582"/>
      </p:ext>
    </p:extLst>
  </p:cSld>
  <p:clrMapOvr>
    <a:masterClrMapping/>
  </p:clrMapOvr>
</p:sld>
</file>

<file path=ppt/theme/theme1.xml><?xml version="1.0" encoding="utf-8"?>
<a:theme xmlns:a="http://schemas.openxmlformats.org/drawingml/2006/main" name="Office Theme">
  <a:themeElements>
    <a:clrScheme name="Custom 2">
      <a:dk1>
        <a:srgbClr val="373838"/>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TL PowerPoint Presentation Template.potx" id="{871690E1-128A-4655-9483-4CDE564C5DE5}" vid="{BCFC4E8F-5690-49C0-B0F2-219E6FE42E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NETL PowerPoint Presentation Template</Template>
  <TotalTime>0</TotalTime>
  <Words>1517</Words>
  <Application>Microsoft Office PowerPoint</Application>
  <PresentationFormat>Widescreen</PresentationFormat>
  <Paragraphs>297</Paragraphs>
  <Slides>27</Slides>
  <Notes>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Century Gothic</vt:lpstr>
      <vt:lpstr>Garamond</vt:lpstr>
      <vt:lpstr>Office Theme</vt:lpstr>
      <vt:lpstr>MFIX and Exascale Computing</vt:lpstr>
      <vt:lpstr>Outline</vt:lpstr>
      <vt:lpstr>Outline</vt:lpstr>
      <vt:lpstr>MFIX</vt:lpstr>
      <vt:lpstr>Exascale Computing Project (ECP)</vt:lpstr>
      <vt:lpstr>MFIX-Exa</vt:lpstr>
      <vt:lpstr>MFIX-Exa</vt:lpstr>
      <vt:lpstr>Outline</vt:lpstr>
      <vt:lpstr>Where is MFIX-DEM today?</vt:lpstr>
      <vt:lpstr>Where is MFIX-DEM today?</vt:lpstr>
      <vt:lpstr>Where is MFIX-DEM today?</vt:lpstr>
      <vt:lpstr>Where is MFIX-DEM today?</vt:lpstr>
      <vt:lpstr>Outline</vt:lpstr>
      <vt:lpstr>Current state of development</vt:lpstr>
      <vt:lpstr>Current state of development</vt:lpstr>
      <vt:lpstr>Current state of development</vt:lpstr>
      <vt:lpstr>Current state of development</vt:lpstr>
      <vt:lpstr>Current state of development</vt:lpstr>
      <vt:lpstr>Current state of development</vt:lpstr>
      <vt:lpstr>Current state of development</vt:lpstr>
      <vt:lpstr>Current state of development</vt:lpstr>
      <vt:lpstr>Outline</vt:lpstr>
      <vt:lpstr>Future work</vt:lpstr>
      <vt:lpstr>Future work</vt:lpstr>
      <vt:lpstr>PowerPoint Presentation</vt:lpstr>
      <vt:lpstr>MFIX-Exa</vt:lpstr>
      <vt:lpstr>MFIX-Exa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MFIX and Exascale Computing</dc:title>
  <dc:creator>Musser, Jordan M.</dc:creator>
  <cp:lastModifiedBy>Jordan Musser</cp:lastModifiedBy>
  <cp:revision>99</cp:revision>
  <dcterms:created xsi:type="dcterms:W3CDTF">2018-07-25T14:05:39Z</dcterms:created>
  <dcterms:modified xsi:type="dcterms:W3CDTF">2018-08-08T13:40:44Z</dcterms:modified>
</cp:coreProperties>
</file>